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73" r:id="rId3"/>
    <p:sldId id="264" r:id="rId4"/>
    <p:sldId id="278" r:id="rId5"/>
    <p:sldId id="295" r:id="rId6"/>
    <p:sldId id="279" r:id="rId7"/>
    <p:sldId id="298" r:id="rId8"/>
    <p:sldId id="299" r:id="rId9"/>
    <p:sldId id="280" r:id="rId10"/>
    <p:sldId id="281" r:id="rId11"/>
    <p:sldId id="282" r:id="rId12"/>
    <p:sldId id="275" r:id="rId13"/>
    <p:sldId id="261" r:id="rId14"/>
    <p:sldId id="291" r:id="rId15"/>
    <p:sldId id="290" r:id="rId16"/>
    <p:sldId id="296" r:id="rId17"/>
    <p:sldId id="272" r:id="rId18"/>
    <p:sldId id="277" r:id="rId19"/>
    <p:sldId id="283" r:id="rId20"/>
    <p:sldId id="292" r:id="rId21"/>
    <p:sldId id="284" r:id="rId22"/>
    <p:sldId id="301" r:id="rId23"/>
    <p:sldId id="302" r:id="rId24"/>
    <p:sldId id="263" r:id="rId25"/>
    <p:sldId id="293" r:id="rId26"/>
    <p:sldId id="259" r:id="rId27"/>
    <p:sldId id="289" r:id="rId28"/>
    <p:sldId id="258" r:id="rId29"/>
    <p:sldId id="270" r:id="rId30"/>
    <p:sldId id="285" r:id="rId31"/>
    <p:sldId id="271" r:id="rId32"/>
    <p:sldId id="286" r:id="rId33"/>
    <p:sldId id="287" r:id="rId34"/>
    <p:sldId id="297" r:id="rId35"/>
    <p:sldId id="265" r:id="rId3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51093" autoAdjust="0"/>
  </p:normalViewPr>
  <p:slideViewPr>
    <p:cSldViewPr snapToGrid="0">
      <p:cViewPr varScale="1">
        <p:scale>
          <a:sx n="59" d="100"/>
          <a:sy n="59" d="100"/>
        </p:scale>
        <p:origin x="255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6DE76-1F75-427E-93DA-0426270CFDBB}" type="datetimeFigureOut">
              <a:rPr lang="fr-FR" smtClean="0"/>
              <a:t>21/02/2022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05634C-E357-43C9-889B-0A6F1A0DEFE4}" type="slidenum">
              <a:rPr lang="fr-FR" smtClean="0"/>
              <a:t>‹N°›</a:t>
            </a:fld>
            <a:endParaRPr lang="fr-FR"/>
          </a:p>
        </p:txBody>
      </p:sp>
    </p:spTree>
    <p:extLst>
      <p:ext uri="{BB962C8B-B14F-4D97-AF65-F5344CB8AC3E}">
        <p14:creationId xmlns:p14="http://schemas.microsoft.com/office/powerpoint/2010/main" val="643077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dirty="0" smtClean="0"/>
              <a:t>Innocuité des cosmétiques Bio</a:t>
            </a:r>
          </a:p>
          <a:p>
            <a:endParaRPr lang="fr-FR" b="1" dirty="0" smtClean="0"/>
          </a:p>
          <a:p>
            <a:r>
              <a:rPr lang="fr-FR" b="1" dirty="0" smtClean="0"/>
              <a:t>Tout cosmétique se doit de présenter une grande sécurité pour le consommateur.</a:t>
            </a:r>
          </a:p>
          <a:p>
            <a:r>
              <a:rPr lang="fr-FR" b="1" dirty="0" smtClean="0"/>
              <a:t>L’évaluation de la sécurité doit être faite pour toute formule. </a:t>
            </a:r>
          </a:p>
          <a:p>
            <a:endParaRPr lang="fr-FR" b="1" dirty="0" smtClean="0"/>
          </a:p>
          <a:p>
            <a:r>
              <a:rPr lang="fr-FR" b="1" dirty="0" smtClean="0"/>
              <a:t>Les</a:t>
            </a:r>
            <a:r>
              <a:rPr lang="fr-FR" b="1" baseline="0" dirty="0" smtClean="0"/>
              <a:t> cosmétiques bio sont ils plus sûr ? Finalement ils subissent les mêmes évaluations que tous les autres cosmétiques.</a:t>
            </a:r>
          </a:p>
          <a:p>
            <a:endParaRPr lang="fr-FR" b="1" baseline="0" dirty="0" smtClean="0"/>
          </a:p>
          <a:p>
            <a:r>
              <a:rPr lang="fr-FR" b="1" baseline="0" dirty="0" smtClean="0"/>
              <a:t>L’évaluation de la sécurité a évolué depuis les vingt dernières années, on se préoccupe de l’effet à une exposition prolongée de certains composés. Cela entraine des restrictions sur certains ingrédients dont les effets inquiètent.</a:t>
            </a:r>
          </a:p>
          <a:p>
            <a:endParaRPr lang="fr-FR" b="1" baseline="0" dirty="0" smtClean="0"/>
          </a:p>
          <a:p>
            <a:r>
              <a:rPr lang="fr-FR" b="1" baseline="0" dirty="0" smtClean="0"/>
              <a:t>Ainsi certaines molécules peuvent être considérées</a:t>
            </a:r>
          </a:p>
          <a:p>
            <a:endParaRPr lang="fr-FR" b="1" baseline="0" dirty="0" smtClean="0"/>
          </a:p>
          <a:p>
            <a:pPr lvl="1"/>
            <a:r>
              <a:rPr lang="fr-FR" b="1" baseline="0" dirty="0" smtClean="0"/>
              <a:t>Cancérogènes</a:t>
            </a:r>
          </a:p>
          <a:p>
            <a:pPr lvl="1"/>
            <a:r>
              <a:rPr lang="fr-FR" b="1" baseline="0" dirty="0" smtClean="0"/>
              <a:t>Mutagènes</a:t>
            </a:r>
          </a:p>
          <a:p>
            <a:pPr lvl="1"/>
            <a:r>
              <a:rPr lang="fr-FR" b="1" baseline="0" dirty="0" err="1" smtClean="0"/>
              <a:t>Reprotoxiques</a:t>
            </a:r>
            <a:endParaRPr lang="fr-FR" b="1" baseline="0" dirty="0" smtClean="0"/>
          </a:p>
          <a:p>
            <a:endParaRPr lang="fr-FR" b="1" baseline="0" dirty="0" smtClean="0"/>
          </a:p>
          <a:p>
            <a:r>
              <a:rPr lang="fr-FR" b="1" baseline="0" dirty="0" smtClean="0"/>
              <a:t>Et écartées de l’usage humain.</a:t>
            </a:r>
          </a:p>
          <a:p>
            <a:endParaRPr lang="fr-FR" b="1" baseline="0" dirty="0" smtClean="0"/>
          </a:p>
          <a:p>
            <a:r>
              <a:rPr lang="fr-FR" b="1" baseline="0" dirty="0" smtClean="0"/>
              <a:t>Plus récemment on a commencé à examiner les effets de perturbateur endocrinien de certains composés.</a:t>
            </a:r>
          </a:p>
          <a:p>
            <a:endParaRPr lang="fr-FR" b="1" baseline="0" dirty="0" smtClean="0"/>
          </a:p>
          <a:p>
            <a:r>
              <a:rPr lang="fr-FR" b="1" baseline="0" dirty="0" smtClean="0"/>
              <a:t>La très grande majorité des ingrédients mis en cause par les études réalisées (REACH) sont d’origine synthétique.</a:t>
            </a:r>
          </a:p>
          <a:p>
            <a:endParaRPr lang="fr-FR" b="1" baseline="0" dirty="0" smtClean="0"/>
          </a:p>
          <a:p>
            <a:r>
              <a:rPr lang="fr-FR" b="1" baseline="0" dirty="0" smtClean="0"/>
              <a:t>Partant du principe que l’être humain s’est adapté à son environnement, il est logique que les substances naturelles présentent moins de risque que les nombreuses molécules de synthèse auxquelles nous sommes aujourd’hui exposés.</a:t>
            </a:r>
          </a:p>
          <a:p>
            <a:endParaRPr lang="fr-FR" b="1" baseline="0" dirty="0" smtClean="0"/>
          </a:p>
          <a:p>
            <a:r>
              <a:rPr lang="fr-FR" b="1" baseline="0" dirty="0" smtClean="0"/>
              <a:t>Alors pourquoi la cosmétique bio présenterait elle une meilleure innocuité : parce que naturelle et pratiquement exempte de résidus potentiellement dangereux comme les pesticides, et  autres impuretés.</a:t>
            </a:r>
          </a:p>
          <a:p>
            <a:endParaRPr lang="fr-FR" b="1" baseline="0" dirty="0" smtClean="0"/>
          </a:p>
          <a:p>
            <a:r>
              <a:rPr lang="fr-FR" b="1" baseline="0" dirty="0" smtClean="0"/>
              <a:t>La préparation des ingrédients naturels présente également un bilan écologique bien meilleur que </a:t>
            </a:r>
            <a:r>
              <a:rPr lang="fr-FR" b="1" baseline="0" dirty="0" smtClean="0"/>
              <a:t>la fabrication des </a:t>
            </a:r>
            <a:r>
              <a:rPr lang="fr-FR" b="1" baseline="0" dirty="0" smtClean="0"/>
              <a:t>ingrédients synthétiques</a:t>
            </a:r>
          </a:p>
          <a:p>
            <a:endParaRPr lang="fr-FR" b="1" dirty="0" smtClean="0"/>
          </a:p>
          <a:p>
            <a:endParaRPr lang="fr-FR" b="1" dirty="0" smtClean="0"/>
          </a:p>
          <a:p>
            <a:endParaRPr lang="fr-FR" b="1"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2</a:t>
            </a:fld>
            <a:endParaRPr lang="fr-FR"/>
          </a:p>
        </p:txBody>
      </p:sp>
    </p:spTree>
    <p:extLst>
      <p:ext uri="{BB962C8B-B14F-4D97-AF65-F5344CB8AC3E}">
        <p14:creationId xmlns:p14="http://schemas.microsoft.com/office/powerpoint/2010/main" val="3367931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Cette liste d’ingrédients a été rendue obligatoire pour apporter une information de sécurité pour le consommateur, et il faut le dire les revendications cosmétiques</a:t>
            </a:r>
            <a:r>
              <a:rPr lang="fr-FR" i="1" baseline="0" dirty="0" smtClean="0"/>
              <a:t> un peu extravagantes</a:t>
            </a:r>
            <a:endParaRPr lang="fr-FR"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i="1" dirty="0" smtClean="0"/>
              <a:t>Décrypter </a:t>
            </a:r>
            <a:r>
              <a:rPr lang="fr-FR" i="1" dirty="0"/>
              <a:t>cette liste d’ingrédients est très technique, elle peut apporter cependant quelques informations sur les principaux ingrédients de la formule. </a:t>
            </a:r>
          </a:p>
          <a:p>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11</a:t>
            </a:fld>
            <a:endParaRPr lang="fr-FR"/>
          </a:p>
        </p:txBody>
      </p:sp>
    </p:spTree>
    <p:extLst>
      <p:ext uri="{BB962C8B-B14F-4D97-AF65-F5344CB8AC3E}">
        <p14:creationId xmlns:p14="http://schemas.microsoft.com/office/powerpoint/2010/main" val="134924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avons cette liste fictive. L’eau est ici le composant principal (ordre décroissant)</a:t>
            </a:r>
          </a:p>
          <a:p>
            <a:endParaRPr lang="fr-FR" dirty="0" smtClean="0"/>
          </a:p>
          <a:p>
            <a:r>
              <a:rPr lang="fr-FR" dirty="0" err="1" smtClean="0"/>
              <a:t>butylphenol</a:t>
            </a:r>
            <a:r>
              <a:rPr lang="fr-FR" dirty="0" smtClean="0"/>
              <a:t> </a:t>
            </a:r>
            <a:r>
              <a:rPr lang="fr-FR" dirty="0" err="1" smtClean="0"/>
              <a:t>methylpropional</a:t>
            </a:r>
            <a:r>
              <a:rPr lang="fr-FR" dirty="0" smtClean="0"/>
              <a:t> = lilial  allergène de synthèse  étudié par SCCS jusqu’en 2017</a:t>
            </a:r>
          </a:p>
          <a:p>
            <a:r>
              <a:rPr lang="fr-FR" dirty="0" smtClean="0"/>
              <a:t>qui devrait être définitivement interdit en mars 2022, suite à classement CMR 1B  </a:t>
            </a:r>
            <a:r>
              <a:rPr lang="fr-FR" dirty="0" err="1" smtClean="0"/>
              <a:t>repro</a:t>
            </a:r>
            <a:r>
              <a:rPr lang="fr-FR" dirty="0" smtClean="0"/>
              <a:t> toxique</a:t>
            </a:r>
          </a:p>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12</a:t>
            </a:fld>
            <a:endParaRPr lang="fr-FR"/>
          </a:p>
        </p:txBody>
      </p:sp>
    </p:spTree>
    <p:extLst>
      <p:ext uri="{BB962C8B-B14F-4D97-AF65-F5344CB8AC3E}">
        <p14:creationId xmlns:p14="http://schemas.microsoft.com/office/powerpoint/2010/main" val="42346634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La règlementation ne différencie pas les ingrédients naturels des ingrédients de synthèse. Les même règles de sécurité s’appliquent</a:t>
            </a:r>
            <a:r>
              <a:rPr lang="fr-FR" sz="1200" dirty="0" smtClean="0"/>
              <a:t>.</a:t>
            </a:r>
          </a:p>
          <a:p>
            <a:endParaRPr lang="fr-FR" sz="1200" dirty="0" smtClean="0"/>
          </a:p>
          <a:p>
            <a:r>
              <a:rPr lang="fr-FR" sz="1200" dirty="0" smtClean="0"/>
              <a:t>Ainsi si une molécule synthétique est interdite, le règlement interdira les ingrédients naturels contenant cette même molécule.</a:t>
            </a:r>
            <a:r>
              <a:rPr lang="fr-FR" sz="1200" baseline="0" dirty="0" smtClean="0"/>
              <a:t> Alors que les ingrédients naturels sont rarement aussi agressifs que les molécules isolées (le principe actif du pharmacien)</a:t>
            </a:r>
            <a:endParaRPr lang="fr-FR" sz="1200" dirty="0" smtClean="0"/>
          </a:p>
          <a:p>
            <a:endParaRPr lang="fr-FR" sz="1200" dirty="0" smtClean="0"/>
          </a:p>
          <a:p>
            <a:endParaRPr lang="fr-FR" sz="1200" dirty="0"/>
          </a:p>
          <a:p>
            <a:r>
              <a:rPr lang="fr-FR" sz="1200" dirty="0"/>
              <a:t> Le respect de l’environnement n’est pas pris en compte par la règlement, on a vu précédemment le cas des silicones, le risque environnemental évoqué est un risque indirect de sécurité, les silicones concernés présentent un risque potentiel de </a:t>
            </a:r>
            <a:r>
              <a:rPr lang="fr-FR" sz="1200" dirty="0" smtClean="0"/>
              <a:t>perturbateur </a:t>
            </a:r>
            <a:r>
              <a:rPr lang="fr-FR" sz="1200" dirty="0"/>
              <a:t>endocrinien une fois répandus dans l’environnement</a:t>
            </a:r>
            <a:r>
              <a:rPr lang="fr-FR" sz="1200" dirty="0" smtClean="0"/>
              <a:t>…</a:t>
            </a:r>
          </a:p>
          <a:p>
            <a:endParaRPr lang="fr-FR" sz="1200" dirty="0" smtClean="0"/>
          </a:p>
          <a:p>
            <a:endParaRPr lang="fr-FR" sz="1200"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13</a:t>
            </a:fld>
            <a:endParaRPr lang="fr-FR"/>
          </a:p>
        </p:txBody>
      </p:sp>
    </p:spTree>
    <p:extLst>
      <p:ext uri="{BB962C8B-B14F-4D97-AF65-F5344CB8AC3E}">
        <p14:creationId xmlns:p14="http://schemas.microsoft.com/office/powerpoint/2010/main" val="215536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14</a:t>
            </a:fld>
            <a:endParaRPr lang="fr-FR"/>
          </a:p>
        </p:txBody>
      </p:sp>
    </p:spTree>
    <p:extLst>
      <p:ext uri="{BB962C8B-B14F-4D97-AF65-F5344CB8AC3E}">
        <p14:creationId xmlns:p14="http://schemas.microsoft.com/office/powerpoint/2010/main" val="19005036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Conservateurs, on pourrait</a:t>
            </a:r>
            <a:r>
              <a:rPr lang="fr-FR" sz="1200" baseline="0" dirty="0" smtClean="0"/>
              <a:t> parler des </a:t>
            </a:r>
            <a:r>
              <a:rPr lang="fr-FR" sz="1200" baseline="0" dirty="0" err="1" smtClean="0"/>
              <a:t>parabens</a:t>
            </a:r>
            <a:endParaRPr lang="fr-FR" sz="1200" baseline="0" dirty="0" smtClean="0"/>
          </a:p>
          <a:p>
            <a:endParaRPr lang="fr-FR" sz="1200" baseline="0" dirty="0" smtClean="0"/>
          </a:p>
          <a:p>
            <a:endParaRPr lang="fr-FR" sz="1200" baseline="0" dirty="0" smtClean="0"/>
          </a:p>
          <a:p>
            <a:r>
              <a:rPr lang="fr-FR" sz="1200" baseline="0" dirty="0" smtClean="0"/>
              <a:t>Les teintures capillaires sont en </a:t>
            </a:r>
            <a:r>
              <a:rPr lang="fr-FR" sz="1200" baseline="0" dirty="0" err="1" smtClean="0"/>
              <a:t>general</a:t>
            </a:r>
            <a:r>
              <a:rPr lang="fr-FR" sz="1200" baseline="0" dirty="0" smtClean="0"/>
              <a:t> très agressives et </a:t>
            </a:r>
            <a:r>
              <a:rPr lang="fr-FR" sz="1200" baseline="0" dirty="0" err="1" smtClean="0"/>
              <a:t>soupconnées</a:t>
            </a:r>
            <a:r>
              <a:rPr lang="fr-FR" sz="1200" baseline="0" dirty="0" smtClean="0"/>
              <a:t> d’avoir des effets néfastes à long terme</a:t>
            </a:r>
          </a:p>
          <a:p>
            <a:endParaRPr lang="fr-FR" sz="1200" baseline="0" dirty="0" smtClean="0"/>
          </a:p>
          <a:p>
            <a:r>
              <a:rPr lang="fr-FR" sz="1200" baseline="0" dirty="0" smtClean="0"/>
              <a:t>En bio on peut trouver des ingrédients d’INCI   CI  d’origine minérale</a:t>
            </a:r>
          </a:p>
          <a:p>
            <a:endParaRPr lang="fr-FR" sz="1200" baseline="0" dirty="0" smtClean="0"/>
          </a:p>
          <a:p>
            <a:r>
              <a:rPr lang="fr-FR" sz="1200" baseline="0" dirty="0" smtClean="0"/>
              <a:t>BHT et BHA  gros soupçons</a:t>
            </a:r>
          </a:p>
          <a:p>
            <a:endParaRPr lang="fr-FR" sz="1200" baseline="0" dirty="0" smtClean="0"/>
          </a:p>
          <a:p>
            <a:r>
              <a:rPr lang="fr-FR" sz="1200" baseline="0" dirty="0" smtClean="0"/>
              <a:t>Silicones volatils soupçonnés d’effet toxique après </a:t>
            </a:r>
            <a:r>
              <a:rPr lang="fr-FR" sz="1200" baseline="0" dirty="0" err="1" smtClean="0"/>
              <a:t>dispertion</a:t>
            </a:r>
            <a:r>
              <a:rPr lang="fr-FR" sz="1200" baseline="0" dirty="0" smtClean="0"/>
              <a:t> dans la nature et ingestion.</a:t>
            </a:r>
          </a:p>
          <a:p>
            <a:endParaRPr lang="fr-FR" sz="1200" baseline="0" dirty="0" smtClean="0"/>
          </a:p>
          <a:p>
            <a:endParaRPr lang="fr-FR" sz="1200" baseline="0" dirty="0" smtClean="0"/>
          </a:p>
          <a:p>
            <a:r>
              <a:rPr lang="fr-FR" sz="1200" baseline="0" dirty="0" smtClean="0"/>
              <a:t>Un produit absent de cette liste : l’aluminium, principalement sous différentes formes, autorisé en cosmétique conventionnelle mais aussi en cosmétique bio (bien que très peu utilisé) sous forme d’alun. </a:t>
            </a:r>
            <a:r>
              <a:rPr lang="fr-FR" sz="1200" b="1" baseline="0" dirty="0" smtClean="0"/>
              <a:t>(Aluminium sulfate</a:t>
            </a:r>
            <a:r>
              <a:rPr lang="fr-FR" sz="1200" baseline="0" dirty="0" smtClean="0"/>
              <a:t>)</a:t>
            </a:r>
          </a:p>
          <a:p>
            <a:endParaRPr lang="fr-FR" sz="1200" baseline="0" dirty="0" smtClean="0"/>
          </a:p>
          <a:p>
            <a:r>
              <a:rPr lang="fr-FR" sz="1200" baseline="0" dirty="0" smtClean="0"/>
              <a:t>La fabrication des composés d’aluminium</a:t>
            </a:r>
          </a:p>
          <a:p>
            <a:endParaRPr lang="fr-FR" sz="1200" baseline="0" dirty="0" smtClean="0"/>
          </a:p>
          <a:p>
            <a:endParaRPr lang="fr-FR" sz="1200" baseline="0" dirty="0" smtClean="0"/>
          </a:p>
          <a:p>
            <a:endParaRPr lang="fr-FR" sz="1200" baseline="0" dirty="0" smtClean="0"/>
          </a:p>
          <a:p>
            <a:r>
              <a:rPr lang="fr-FR" sz="1200" baseline="0" dirty="0" smtClean="0"/>
              <a:t>Cet ingrédient a été jugé sur au niveau de l’Europe </a:t>
            </a:r>
            <a:r>
              <a:rPr lang="fr-FR" sz="1200" b="1" baseline="0" dirty="0" smtClean="0"/>
              <a:t>à concentration ci-dessous </a:t>
            </a:r>
          </a:p>
          <a:p>
            <a:r>
              <a:rPr lang="fr-FR" sz="1200" b="1" baseline="0" dirty="0" smtClean="0"/>
              <a:t>en l’absence de données d’exposition.</a:t>
            </a:r>
          </a:p>
          <a:p>
            <a:endParaRPr lang="fr-FR" sz="1200" b="1" baseline="0" dirty="0" smtClean="0"/>
          </a:p>
          <a:p>
            <a:r>
              <a:rPr lang="fr-FR" dirty="0" smtClean="0"/>
              <a:t>Sur la base des nouvelles données fournies, le CSSC considère que l'utilisation de l'aluminium est sûre aux concentrations équivalentes d'aluminium suivantes :</a:t>
            </a:r>
          </a:p>
          <a:p>
            <a:r>
              <a:rPr lang="fr-FR" dirty="0" smtClean="0"/>
              <a:t>6,25% dans les déodorants sans spray ou les anti-transpirants sans spray</a:t>
            </a:r>
          </a:p>
          <a:p>
            <a:r>
              <a:rPr lang="fr-FR" dirty="0" smtClean="0"/>
              <a:t>10,60% dans les déodorants en spray ou les anti-transpirants en spray</a:t>
            </a:r>
          </a:p>
          <a:p>
            <a:r>
              <a:rPr lang="fr-FR" dirty="0" smtClean="0"/>
              <a:t>2,65% dans les dentifrices</a:t>
            </a:r>
          </a:p>
          <a:p>
            <a:r>
              <a:rPr lang="fr-FR" dirty="0" smtClean="0"/>
              <a:t>0,77% dans les rouges à lèvres</a:t>
            </a:r>
          </a:p>
          <a:p>
            <a:endParaRPr lang="fr-FR" sz="1200" baseline="0" dirty="0" smtClean="0"/>
          </a:p>
          <a:p>
            <a:r>
              <a:rPr lang="fr-FR" sz="1200" baseline="0" dirty="0" smtClean="0"/>
              <a:t>Les déodorants : faut il bloquer la transpiration ? Ou éviter seulement les odeurs désagréables de la dégradation de la sueur ?</a:t>
            </a:r>
          </a:p>
          <a:p>
            <a:endParaRPr lang="fr-FR" sz="1200"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15</a:t>
            </a:fld>
            <a:endParaRPr lang="fr-FR"/>
          </a:p>
        </p:txBody>
      </p:sp>
    </p:spTree>
    <p:extLst>
      <p:ext uri="{BB962C8B-B14F-4D97-AF65-F5344CB8AC3E}">
        <p14:creationId xmlns:p14="http://schemas.microsoft.com/office/powerpoint/2010/main" val="4266555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Cela prend du temps de démontrer la nocivité, équilibre</a:t>
            </a:r>
            <a:r>
              <a:rPr lang="fr-FR" sz="1200" baseline="0" dirty="0" smtClean="0"/>
              <a:t> entre principe de précaution et réalité économique</a:t>
            </a:r>
          </a:p>
          <a:p>
            <a:endParaRPr lang="fr-FR" sz="1200" baseline="0" dirty="0" smtClean="0"/>
          </a:p>
          <a:p>
            <a:r>
              <a:rPr lang="fr-FR" sz="1200" baseline="0" dirty="0" smtClean="0"/>
              <a:t>Les risques environnementaux sont représentés principalement par une pollution aquatique, donc surtout par le produits d’hygiène : gels douches shampooings….</a:t>
            </a:r>
            <a:endParaRPr lang="fr-FR" sz="1200"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16</a:t>
            </a:fld>
            <a:endParaRPr lang="fr-FR"/>
          </a:p>
        </p:txBody>
      </p:sp>
    </p:spTree>
    <p:extLst>
      <p:ext uri="{BB962C8B-B14F-4D97-AF65-F5344CB8AC3E}">
        <p14:creationId xmlns:p14="http://schemas.microsoft.com/office/powerpoint/2010/main" val="39320325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On a beaucoup parlé des</a:t>
            </a:r>
            <a:r>
              <a:rPr lang="fr-FR" sz="1200" baseline="0" dirty="0" smtClean="0"/>
              <a:t> ingrédients de synthèse, en rapport les ingrédients naturels présentent peu de restriction</a:t>
            </a:r>
            <a:endParaRPr lang="fr-FR" sz="1200"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17</a:t>
            </a:fld>
            <a:endParaRPr lang="fr-FR"/>
          </a:p>
        </p:txBody>
      </p:sp>
    </p:spTree>
    <p:extLst>
      <p:ext uri="{BB962C8B-B14F-4D97-AF65-F5344CB8AC3E}">
        <p14:creationId xmlns:p14="http://schemas.microsoft.com/office/powerpoint/2010/main" val="22984510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huiles essentielles sont dans le viseur des </a:t>
            </a:r>
            <a:r>
              <a:rPr lang="fr-FR" b="1" dirty="0" smtClean="0"/>
              <a:t>comités scientifiques </a:t>
            </a:r>
            <a:r>
              <a:rPr lang="fr-FR" dirty="0" smtClean="0"/>
              <a:t>de l’Europe, des recommandations IFRA (plus mesurées)</a:t>
            </a:r>
          </a:p>
          <a:p>
            <a:endParaRPr lang="fr-FR" dirty="0" smtClean="0"/>
          </a:p>
          <a:p>
            <a:endParaRPr lang="fr-FR" dirty="0" smtClean="0"/>
          </a:p>
          <a:p>
            <a:r>
              <a:rPr lang="fr-FR" dirty="0" smtClean="0"/>
              <a:t>Les tests ayant montrés le potentiel soit disant élevé d’allergisation des HE ont</a:t>
            </a:r>
            <a:r>
              <a:rPr lang="fr-FR" baseline="0" dirty="0" smtClean="0"/>
              <a:t> souvent été faits sur des molécules isolées et parfois de synthèse pas forcement spécifiées c’est-à-dire qui ne donne pas la qualité des molécules testées avec leurs impuretés</a:t>
            </a:r>
          </a:p>
          <a:p>
            <a:r>
              <a:rPr lang="fr-FR" baseline="0" dirty="0" smtClean="0"/>
              <a:t>C’est une vision réductrice des HE </a:t>
            </a:r>
          </a:p>
          <a:p>
            <a:r>
              <a:rPr lang="fr-FR" baseline="0" dirty="0" smtClean="0"/>
              <a:t>Par ailleurs, pour avoir participé à un groupe de travail sur les dosages des pesticides dans les huiles essentielles, le HE conventionnelles peuvent parfois en contenir une proportion élevées. Dosage et identification sont difficiles. </a:t>
            </a:r>
          </a:p>
          <a:p>
            <a:r>
              <a:rPr lang="fr-FR" baseline="0" dirty="0" smtClean="0"/>
              <a:t>Il est donc important </a:t>
            </a:r>
            <a:r>
              <a:rPr lang="fr-FR" u="sng" baseline="0" dirty="0" smtClean="0"/>
              <a:t>d’utiliser des HE bio pas susceptibles d’apporter les </a:t>
            </a:r>
            <a:r>
              <a:rPr lang="fr-FR" u="sng" baseline="0" dirty="0" err="1" smtClean="0"/>
              <a:t>éffets</a:t>
            </a:r>
            <a:r>
              <a:rPr lang="fr-FR" u="sng" baseline="0" dirty="0" smtClean="0"/>
              <a:t> néfastes des pesticides</a:t>
            </a:r>
            <a:endParaRPr lang="fr-FR" u="sng" dirty="0" smtClean="0"/>
          </a:p>
          <a:p>
            <a:endParaRPr lang="fr-FR" dirty="0" smtClean="0"/>
          </a:p>
          <a:p>
            <a:endParaRPr lang="fr-FR" dirty="0" smtClean="0"/>
          </a:p>
          <a:p>
            <a:endParaRPr lang="fr-FR" dirty="0" smtClean="0"/>
          </a:p>
          <a:p>
            <a:r>
              <a:rPr lang="fr-FR" dirty="0" smtClean="0"/>
              <a:t>L’étude japonaise a duré 9 ans 1990- 1998 , les nombreux cas d’allergies déclarés en 1997 provenaient des bouquets et autres objets</a:t>
            </a:r>
            <a:r>
              <a:rPr lang="fr-FR" baseline="0" dirty="0" smtClean="0"/>
              <a:t> parfumés à lavande</a:t>
            </a:r>
            <a:r>
              <a:rPr lang="fr-FR" dirty="0" smtClean="0"/>
              <a:t> qui ont été très en vogue</a:t>
            </a:r>
            <a:r>
              <a:rPr lang="fr-FR" baseline="0" dirty="0" smtClean="0"/>
              <a:t> cette année là.</a:t>
            </a:r>
          </a:p>
          <a:p>
            <a:r>
              <a:rPr lang="fr-FR" baseline="0" dirty="0" smtClean="0"/>
              <a:t>Exposition de longue durée au domicile</a:t>
            </a:r>
          </a:p>
          <a:p>
            <a:r>
              <a:rPr lang="fr-FR" baseline="0" dirty="0" smtClean="0"/>
              <a:t>Parfumé avec quoi ?</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18</a:t>
            </a:fld>
            <a:endParaRPr lang="fr-FR"/>
          </a:p>
        </p:txBody>
      </p:sp>
    </p:spTree>
    <p:extLst>
      <p:ext uri="{BB962C8B-B14F-4D97-AF65-F5344CB8AC3E}">
        <p14:creationId xmlns:p14="http://schemas.microsoft.com/office/powerpoint/2010/main" val="37045911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smtClean="0"/>
          </a:p>
          <a:p>
            <a:endParaRPr lang="fr-FR" dirty="0" smtClean="0"/>
          </a:p>
          <a:p>
            <a:r>
              <a:rPr lang="fr-FR" dirty="0" smtClean="0"/>
              <a:t>Rappel HE bio</a:t>
            </a:r>
          </a:p>
          <a:p>
            <a:endParaRPr lang="fr-FR" dirty="0" smtClean="0"/>
          </a:p>
          <a:p>
            <a:r>
              <a:rPr lang="fr-FR" dirty="0" smtClean="0"/>
              <a:t>Question quel risque évoquent pour vous les HE ?</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19</a:t>
            </a:fld>
            <a:endParaRPr lang="fr-FR"/>
          </a:p>
        </p:txBody>
      </p:sp>
    </p:spTree>
    <p:extLst>
      <p:ext uri="{BB962C8B-B14F-4D97-AF65-F5344CB8AC3E}">
        <p14:creationId xmlns:p14="http://schemas.microsoft.com/office/powerpoint/2010/main" val="27520356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t>Les contraintes de formulation liées à la certification bio permettent de respecter au mieux l’environnement (naturalité et biodégradabilité </a:t>
            </a:r>
          </a:p>
          <a:p>
            <a:r>
              <a:rPr lang="fr-FR" sz="1200" dirty="0"/>
              <a:t>des ingrédients) et la naturalité de la formule en excluant la plupart des molécules d’origine chimique autorisées en cosmétique conventionnelle</a:t>
            </a:r>
          </a:p>
          <a:p>
            <a:r>
              <a:rPr lang="fr-FR" sz="1200" dirty="0"/>
              <a:t>Les ingrédients d’origine naturelle ne peuvent être modifiés que par </a:t>
            </a:r>
            <a:r>
              <a:rPr lang="fr-FR" sz="1200" dirty="0" err="1" smtClean="0"/>
              <a:t>ls</a:t>
            </a:r>
            <a:r>
              <a:rPr lang="fr-FR" sz="1200" dirty="0" smtClean="0"/>
              <a:t> </a:t>
            </a:r>
            <a:r>
              <a:rPr lang="fr-FR" sz="1200" dirty="0"/>
              <a:t>procédés </a:t>
            </a:r>
            <a:r>
              <a:rPr lang="fr-FR" sz="1200" dirty="0" smtClean="0"/>
              <a:t>les moins polluant</a:t>
            </a:r>
            <a:r>
              <a:rPr lang="fr-FR" sz="1200" baseline="0" dirty="0" smtClean="0"/>
              <a:t> </a:t>
            </a:r>
            <a:r>
              <a:rPr lang="fr-FR" sz="1200" dirty="0" smtClean="0"/>
              <a:t>autorisés.</a:t>
            </a:r>
            <a:endParaRPr lang="fr-FR" sz="1200" dirty="0"/>
          </a:p>
          <a:p>
            <a:endParaRPr lang="fr-FR" dirty="0"/>
          </a:p>
          <a:p>
            <a:r>
              <a:rPr lang="fr-FR" sz="1200" dirty="0"/>
              <a:t>Une formule cosmétique certifiée bio se doit d’utiliser des parfums 100 % naturels, des ingrédients obligatoirement bio pour les ingrédients </a:t>
            </a:r>
          </a:p>
          <a:p>
            <a:r>
              <a:rPr lang="fr-FR" sz="1200" dirty="0"/>
              <a:t>Figurant dans l’annexe VI du règlement. Elle ne doit contenir aucun ingrédient de synthèse en dehors des quelques ingrédients autorisés.</a:t>
            </a:r>
          </a:p>
          <a:p>
            <a:endParaRPr lang="fr-FR" dirty="0"/>
          </a:p>
          <a:p>
            <a:r>
              <a:rPr lang="fr-FR" dirty="0" smtClean="0"/>
              <a:t>Choix des emballages</a:t>
            </a:r>
          </a:p>
          <a:p>
            <a:endParaRPr lang="fr-FR" dirty="0" smtClean="0"/>
          </a:p>
          <a:p>
            <a:r>
              <a:rPr lang="fr-FR" dirty="0" smtClean="0"/>
              <a:t>Protection</a:t>
            </a:r>
            <a:r>
              <a:rPr lang="fr-FR" baseline="0" dirty="0" smtClean="0"/>
              <a:t> des produits</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20</a:t>
            </a:fld>
            <a:endParaRPr lang="fr-FR"/>
          </a:p>
        </p:txBody>
      </p:sp>
    </p:spTree>
    <p:extLst>
      <p:ext uri="{BB962C8B-B14F-4D97-AF65-F5344CB8AC3E}">
        <p14:creationId xmlns:p14="http://schemas.microsoft.com/office/powerpoint/2010/main" val="723846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a:p>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Malheureusement l’appréciation de cette naturalité, notion un peu subjective, n’est pas si évidente.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Les cosmétiques peuvent être source d’une exposition à des substances indésirables par leur usage quotidien,</a:t>
            </a:r>
            <a:r>
              <a:rPr lang="fr-FR" sz="1200" baseline="0" dirty="0" smtClean="0"/>
              <a:t> cela reste bien inférieurs aux risques d’exposition alimentaire</a:t>
            </a:r>
            <a:endParaRPr lang="fr-FR" sz="1200" dirty="0" smtClean="0"/>
          </a:p>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3</a:t>
            </a:fld>
            <a:endParaRPr lang="fr-FR"/>
          </a:p>
        </p:txBody>
      </p:sp>
    </p:spTree>
    <p:extLst>
      <p:ext uri="{BB962C8B-B14F-4D97-AF65-F5344CB8AC3E}">
        <p14:creationId xmlns:p14="http://schemas.microsoft.com/office/powerpoint/2010/main" val="2980858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On revient au % d’ingrédients naturels, les conservateurs synthétiques autorisés en bio sont les</a:t>
            </a:r>
            <a:r>
              <a:rPr lang="fr-FR" baseline="0" dirty="0" smtClean="0"/>
              <a:t> mieux tolérés des synthétiques  et existent dans la nature.</a:t>
            </a:r>
          </a:p>
          <a:p>
            <a:r>
              <a:rPr lang="fr-FR" baseline="0" dirty="0" smtClean="0"/>
              <a:t>Avec les molécules d’origine naturelle  le consommateur et l’environnement sont encore plus protégés.</a:t>
            </a:r>
          </a:p>
          <a:p>
            <a:endParaRPr lang="fr-FR" dirty="0" smtClean="0"/>
          </a:p>
          <a:p>
            <a:r>
              <a:rPr lang="fr-FR" dirty="0" smtClean="0"/>
              <a:t>On</a:t>
            </a:r>
            <a:r>
              <a:rPr lang="fr-FR" baseline="0" dirty="0" smtClean="0"/>
              <a:t> a vu que le développement, la fabrication des produits bio présentent plus de contraintes  qu’un produit non bio : contraintes de savoir faire, financières (les ingrédients naturels sont généralement bien plus chers que la synthèse et le bio plus cher que le naturel non bio).</a:t>
            </a:r>
          </a:p>
          <a:p>
            <a:endParaRPr lang="fr-FR" baseline="0" dirty="0" smtClean="0"/>
          </a:p>
          <a:p>
            <a:r>
              <a:rPr lang="fr-FR" baseline="0" dirty="0" smtClean="0"/>
              <a:t>Par contre les ingrédients d’origine naturelle voire bio se sont beaucoup développés ces dix dernières années. Si les huiles essentielles bio sont depuis longtemps utilisées comme matières actives, le développement des cosmétiques bio a suscité un fort développement d’ingrédients actifs bio qui n’ont rien à envier aux actifs plus ou moins naturels de la cosmétique conventionnelle</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21</a:t>
            </a:fld>
            <a:endParaRPr lang="fr-FR"/>
          </a:p>
        </p:txBody>
      </p:sp>
    </p:spTree>
    <p:extLst>
      <p:ext uri="{BB962C8B-B14F-4D97-AF65-F5344CB8AC3E}">
        <p14:creationId xmlns:p14="http://schemas.microsoft.com/office/powerpoint/2010/main" val="2191743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L’acide </a:t>
            </a:r>
            <a:r>
              <a:rPr lang="fr-FR" dirty="0" err="1" smtClean="0"/>
              <a:t>Hyaluronique</a:t>
            </a:r>
            <a:r>
              <a:rPr lang="fr-FR" dirty="0" smtClean="0"/>
              <a:t> a été jusqu’aux années 90 extrait de la crête de coq, sous la pression de la demande d’ingrédients d’origine végétale, les fabricant</a:t>
            </a:r>
            <a:r>
              <a:rPr lang="fr-FR" baseline="0" dirty="0" smtClean="0"/>
              <a:t>s ont mis au point une méthode de production par fermentation lactique du glucose de blé</a:t>
            </a:r>
          </a:p>
          <a:p>
            <a:endParaRPr lang="fr-FR" baseline="0" dirty="0" smtClean="0"/>
          </a:p>
          <a:p>
            <a:r>
              <a:rPr lang="fr-FR" dirty="0" smtClean="0"/>
              <a:t>Les procédés étant compatibles avec le référentiel cosmétique bio, ils ont pu être utilisés dans les produits certifiés.</a:t>
            </a:r>
          </a:p>
          <a:p>
            <a:endParaRPr lang="fr-FR" dirty="0" smtClean="0"/>
          </a:p>
          <a:p>
            <a:r>
              <a:rPr lang="fr-FR" dirty="0" smtClean="0"/>
              <a:t>La phase d’hydrolyse </a:t>
            </a:r>
            <a:r>
              <a:rPr lang="fr-FR" dirty="0" err="1" smtClean="0"/>
              <a:t>controlée</a:t>
            </a:r>
            <a:r>
              <a:rPr lang="fr-FR" dirty="0" smtClean="0"/>
              <a:t> « découpe » l’acide </a:t>
            </a:r>
            <a:r>
              <a:rPr lang="fr-FR" dirty="0" err="1" smtClean="0"/>
              <a:t>hyaluronique</a:t>
            </a:r>
            <a:r>
              <a:rPr lang="fr-FR" baseline="0" dirty="0" smtClean="0"/>
              <a:t> en molécules de taille plus petite pour </a:t>
            </a:r>
            <a:r>
              <a:rPr lang="fr-FR" baseline="0" dirty="0" err="1" smtClean="0"/>
              <a:t>pénêtrer</a:t>
            </a:r>
            <a:r>
              <a:rPr lang="fr-FR" baseline="0" dirty="0" smtClean="0"/>
              <a:t> l’épiderme et avoir des propriétés autres qu’hydratantes</a:t>
            </a:r>
            <a:endParaRPr lang="fr-FR" dirty="0"/>
          </a:p>
        </p:txBody>
      </p:sp>
      <p:sp>
        <p:nvSpPr>
          <p:cNvPr id="4" name="Espace réservé du numéro de diapositive 3"/>
          <p:cNvSpPr>
            <a:spLocks noGrp="1"/>
          </p:cNvSpPr>
          <p:nvPr>
            <p:ph type="sldNum" sz="quarter" idx="10"/>
          </p:nvPr>
        </p:nvSpPr>
        <p:spPr/>
        <p:txBody>
          <a:bodyPr/>
          <a:lstStyle/>
          <a:p>
            <a:fld id="{1FA1EEF8-152E-4264-88B7-563388DB29B4}" type="slidenum">
              <a:rPr lang="fr-FR" smtClean="0"/>
              <a:t>22</a:t>
            </a:fld>
            <a:endParaRPr lang="fr-FR"/>
          </a:p>
        </p:txBody>
      </p:sp>
    </p:spTree>
    <p:extLst>
      <p:ext uri="{BB962C8B-B14F-4D97-AF65-F5344CB8AC3E}">
        <p14:creationId xmlns:p14="http://schemas.microsoft.com/office/powerpoint/2010/main" val="4141093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propriétés de cet ingrédients ont été montrées par des tests in vitro (sur cultures de cellules) qui montrent</a:t>
            </a:r>
            <a:r>
              <a:rPr lang="fr-FR" baseline="0" dirty="0" smtClean="0"/>
              <a:t> des augmentations de la </a:t>
            </a:r>
            <a:r>
              <a:rPr lang="fr-FR" baseline="0" dirty="0" err="1" smtClean="0"/>
              <a:t>synthese</a:t>
            </a:r>
            <a:r>
              <a:rPr lang="fr-FR" baseline="0" dirty="0" smtClean="0"/>
              <a:t> des </a:t>
            </a:r>
            <a:r>
              <a:rPr lang="fr-FR" baseline="0" dirty="0" err="1" smtClean="0"/>
              <a:t>proteines</a:t>
            </a:r>
            <a:r>
              <a:rPr lang="fr-FR" baseline="0" smtClean="0"/>
              <a:t> de 39 %</a:t>
            </a:r>
            <a:endParaRPr lang="fr-FR" dirty="0" smtClean="0"/>
          </a:p>
          <a:p>
            <a:endParaRPr lang="fr-FR" dirty="0" smtClean="0"/>
          </a:p>
          <a:p>
            <a:r>
              <a:rPr lang="fr-FR" dirty="0" smtClean="0"/>
              <a:t>Et des tests cliniques sur des personnes</a:t>
            </a:r>
            <a:r>
              <a:rPr lang="fr-FR" baseline="0" dirty="0" smtClean="0"/>
              <a:t> volontaires (tests in vivo)</a:t>
            </a:r>
            <a:endParaRPr lang="fr-FR" dirty="0"/>
          </a:p>
        </p:txBody>
      </p:sp>
      <p:sp>
        <p:nvSpPr>
          <p:cNvPr id="4" name="Espace réservé du numéro de diapositive 3"/>
          <p:cNvSpPr>
            <a:spLocks noGrp="1"/>
          </p:cNvSpPr>
          <p:nvPr>
            <p:ph type="sldNum" sz="quarter" idx="10"/>
          </p:nvPr>
        </p:nvSpPr>
        <p:spPr/>
        <p:txBody>
          <a:bodyPr/>
          <a:lstStyle/>
          <a:p>
            <a:fld id="{1FA1EEF8-152E-4264-88B7-563388DB29B4}" type="slidenum">
              <a:rPr lang="fr-FR" smtClean="0"/>
              <a:t>23</a:t>
            </a:fld>
            <a:endParaRPr lang="fr-FR"/>
          </a:p>
        </p:txBody>
      </p:sp>
    </p:spTree>
    <p:extLst>
      <p:ext uri="{BB962C8B-B14F-4D97-AF65-F5344CB8AC3E}">
        <p14:creationId xmlns:p14="http://schemas.microsoft.com/office/powerpoint/2010/main" val="8904054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 labels sont attribues sans contrôle indépendants</a:t>
            </a:r>
          </a:p>
          <a:p>
            <a:endParaRPr lang="fr-FR" dirty="0" smtClean="0"/>
          </a:p>
          <a:p>
            <a:r>
              <a:rPr lang="fr-FR" dirty="0" smtClean="0"/>
              <a:t>Les produits</a:t>
            </a:r>
            <a:r>
              <a:rPr lang="fr-FR" baseline="0" dirty="0" smtClean="0"/>
              <a:t> </a:t>
            </a:r>
            <a:r>
              <a:rPr lang="fr-FR" baseline="0" dirty="0" err="1" smtClean="0"/>
              <a:t>labelisés</a:t>
            </a:r>
            <a:r>
              <a:rPr lang="fr-FR" baseline="0" dirty="0" smtClean="0"/>
              <a:t> non certifiés, bien plus naturels que les produits conventionnels offrent moins de garantie que les produits certifiés. </a:t>
            </a:r>
          </a:p>
          <a:p>
            <a:endParaRPr lang="fr-FR" baseline="0" dirty="0" smtClean="0"/>
          </a:p>
          <a:p>
            <a:r>
              <a:rPr lang="fr-FR" baseline="0" dirty="0" smtClean="0"/>
              <a:t>On y trouve d’ailleurs de nombreux produits certifiés, le label est surtout une communication de vente. Là encore il faut bien regarder les pourcentages si pas 100 % d’ingrédients d’origine naturelle, cela signifie de la synthèse dans la formule.</a:t>
            </a:r>
          </a:p>
          <a:p>
            <a:endParaRPr lang="fr-FR" baseline="0" dirty="0" smtClean="0"/>
          </a:p>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24</a:t>
            </a:fld>
            <a:endParaRPr lang="fr-FR"/>
          </a:p>
        </p:txBody>
      </p:sp>
    </p:spTree>
    <p:extLst>
      <p:ext uri="{BB962C8B-B14F-4D97-AF65-F5344CB8AC3E}">
        <p14:creationId xmlns:p14="http://schemas.microsoft.com/office/powerpoint/2010/main" val="9993990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Ethylhexyl</a:t>
            </a:r>
            <a:r>
              <a:rPr lang="fr-FR" dirty="0"/>
              <a:t> Salicylate, </a:t>
            </a:r>
            <a:r>
              <a:rPr lang="fr-FR" dirty="0" err="1"/>
              <a:t>Phenoxyethanol</a:t>
            </a:r>
            <a:r>
              <a:rPr lang="fr-FR" dirty="0"/>
              <a:t>, soupçonnés d’être un perturbateurs endocrinien</a:t>
            </a:r>
          </a:p>
          <a:p>
            <a:r>
              <a:rPr lang="fr-FR" dirty="0" err="1"/>
              <a:t>Disodium</a:t>
            </a:r>
            <a:r>
              <a:rPr lang="fr-FR" dirty="0"/>
              <a:t> EDTA, </a:t>
            </a:r>
            <a:r>
              <a:rPr lang="fr-FR" dirty="0" err="1"/>
              <a:t>Hydroxyacetophenone</a:t>
            </a:r>
            <a:r>
              <a:rPr lang="fr-FR" dirty="0"/>
              <a:t>, toxique en cas de pollution aquatique</a:t>
            </a:r>
          </a:p>
          <a:p>
            <a:r>
              <a:rPr lang="fr-FR"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Alpha </a:t>
            </a:r>
            <a:r>
              <a:rPr lang="fr-FR"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isomethyl</a:t>
            </a:r>
            <a:r>
              <a:rPr lang="fr-FR"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Ionone </a:t>
            </a:r>
            <a:r>
              <a:rPr lang="fr-FR"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synthese</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27</a:t>
            </a:fld>
            <a:endParaRPr lang="fr-FR"/>
          </a:p>
        </p:txBody>
      </p:sp>
    </p:spTree>
    <p:extLst>
      <p:ext uri="{BB962C8B-B14F-4D97-AF65-F5344CB8AC3E}">
        <p14:creationId xmlns:p14="http://schemas.microsoft.com/office/powerpoint/2010/main" val="36818923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30</a:t>
            </a:fld>
            <a:endParaRPr lang="fr-FR"/>
          </a:p>
        </p:txBody>
      </p:sp>
    </p:spTree>
    <p:extLst>
      <p:ext uri="{BB962C8B-B14F-4D97-AF65-F5344CB8AC3E}">
        <p14:creationId xmlns:p14="http://schemas.microsoft.com/office/powerpoint/2010/main" val="40790993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31</a:t>
            </a:fld>
            <a:endParaRPr lang="fr-FR"/>
          </a:p>
        </p:txBody>
      </p:sp>
    </p:spTree>
    <p:extLst>
      <p:ext uri="{BB962C8B-B14F-4D97-AF65-F5344CB8AC3E}">
        <p14:creationId xmlns:p14="http://schemas.microsoft.com/office/powerpoint/2010/main" val="31892603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32</a:t>
            </a:fld>
            <a:endParaRPr lang="fr-FR"/>
          </a:p>
        </p:txBody>
      </p:sp>
    </p:spTree>
    <p:extLst>
      <p:ext uri="{BB962C8B-B14F-4D97-AF65-F5344CB8AC3E}">
        <p14:creationId xmlns:p14="http://schemas.microsoft.com/office/powerpoint/2010/main" val="17872613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ingrédients d’origine naturelle</a:t>
            </a:r>
            <a:r>
              <a:rPr lang="fr-FR" baseline="0" dirty="0" smtClean="0"/>
              <a:t> de la crème rose sont majoritairement des ingrédients chimiquement transformés</a:t>
            </a:r>
          </a:p>
          <a:p>
            <a:endParaRPr lang="fr-FR" dirty="0" smtClean="0"/>
          </a:p>
          <a:p>
            <a:r>
              <a:rPr lang="fr-FR" dirty="0" smtClean="0"/>
              <a:t>Les ingrédients</a:t>
            </a:r>
            <a:r>
              <a:rPr lang="fr-FR" baseline="0" dirty="0" smtClean="0"/>
              <a:t> d’origine naturelle de la crème </a:t>
            </a:r>
            <a:r>
              <a:rPr lang="fr-FR" baseline="0" dirty="0" err="1" smtClean="0"/>
              <a:t>Ardevie</a:t>
            </a:r>
            <a:r>
              <a:rPr lang="fr-FR" baseline="0" dirty="0" smtClean="0"/>
              <a:t> ne sont majoritairement pas transformés chimiquement, on peut les qualifier de naturels</a:t>
            </a:r>
          </a:p>
          <a:p>
            <a:endParaRPr lang="fr-FR" baseline="0" dirty="0" smtClean="0"/>
          </a:p>
          <a:p>
            <a:r>
              <a:rPr lang="fr-FR" baseline="0" dirty="0" smtClean="0"/>
              <a:t>Cela fait une différence importante, pas à l’application mais en terme nutritif et de compatibilité des produit avec la peau</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33</a:t>
            </a:fld>
            <a:endParaRPr lang="fr-FR"/>
          </a:p>
        </p:txBody>
      </p:sp>
    </p:spTree>
    <p:extLst>
      <p:ext uri="{BB962C8B-B14F-4D97-AF65-F5344CB8AC3E}">
        <p14:creationId xmlns:p14="http://schemas.microsoft.com/office/powerpoint/2010/main" val="1258392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Pour les produits cosmétiques naturels le plus grand pourcentage d’ingrédients d’origine naturelle indique un minimum de synthèse pure dans le produit</a:t>
            </a:r>
          </a:p>
          <a:p>
            <a:endParaRPr lang="fr-FR" dirty="0" smtClean="0"/>
          </a:p>
          <a:p>
            <a:endParaRPr lang="fr-FR" dirty="0" smtClean="0"/>
          </a:p>
          <a:p>
            <a:r>
              <a:rPr lang="fr-FR" dirty="0" smtClean="0"/>
              <a:t>Un plus grand pourcentage d’ingrédients bio indique un minimum d’ingrédients transformés chimiquement, le pourcentage nécessaire pour assurer la stabilité du</a:t>
            </a:r>
            <a:r>
              <a:rPr lang="fr-FR" baseline="0" dirty="0" smtClean="0"/>
              <a:t> produit.</a:t>
            </a:r>
          </a:p>
          <a:p>
            <a:endParaRPr lang="fr-FR" baseline="0" dirty="0" smtClean="0"/>
          </a:p>
          <a:p>
            <a:r>
              <a:rPr lang="fr-FR" baseline="0" dirty="0" smtClean="0"/>
              <a:t>C’est la meilleure garantie d’une très bonne innocuité et le plus faible impact écologique.</a:t>
            </a:r>
          </a:p>
          <a:p>
            <a:endParaRPr lang="fr-FR" dirty="0" smtClean="0"/>
          </a:p>
          <a:p>
            <a:endParaRPr lang="fr-FR" dirty="0" smtClean="0"/>
          </a:p>
          <a:p>
            <a:endParaRPr lang="fr-FR" dirty="0" smtClean="0"/>
          </a:p>
          <a:p>
            <a:r>
              <a:rPr lang="fr-FR" dirty="0" smtClean="0"/>
              <a:t>Pour reprendre la</a:t>
            </a:r>
            <a:r>
              <a:rPr lang="fr-FR" baseline="0" dirty="0" smtClean="0"/>
              <a:t> question Les cosmétiques bio ont-ils une meilleure innocuité</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34</a:t>
            </a:fld>
            <a:endParaRPr lang="fr-FR"/>
          </a:p>
        </p:txBody>
      </p:sp>
    </p:spTree>
    <p:extLst>
      <p:ext uri="{BB962C8B-B14F-4D97-AF65-F5344CB8AC3E}">
        <p14:creationId xmlns:p14="http://schemas.microsoft.com/office/powerpoint/2010/main" val="20699412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a:p>
          <a:p>
            <a:r>
              <a:rPr lang="fr-FR" sz="1200" dirty="0"/>
              <a:t>La marque</a:t>
            </a:r>
            <a:r>
              <a:rPr lang="fr-FR" sz="1200" baseline="0" dirty="0"/>
              <a:t>  peut développer un discours de naturalité sur un ou quelques ingrédients et n’apporte en ce cas aucune garantie sur le reste de la </a:t>
            </a:r>
            <a:r>
              <a:rPr lang="fr-FR" sz="1200" baseline="0" dirty="0" smtClean="0"/>
              <a:t>formule. Il faut donc privilégier une marque qui s’engage sur une approche globale de la naturalité des formules</a:t>
            </a:r>
            <a:endParaRPr lang="fr-FR" sz="1200" dirty="0"/>
          </a:p>
          <a:p>
            <a:endParaRPr lang="fr-FR" sz="1200" dirty="0"/>
          </a:p>
          <a:p>
            <a:endParaRPr lang="fr-FR" sz="1200" dirty="0"/>
          </a:p>
          <a:p>
            <a:endParaRPr lang="fr-FR" sz="1200" dirty="0"/>
          </a:p>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4</a:t>
            </a:fld>
            <a:endParaRPr lang="fr-FR"/>
          </a:p>
        </p:txBody>
      </p:sp>
    </p:spTree>
    <p:extLst>
      <p:ext uri="{BB962C8B-B14F-4D97-AF65-F5344CB8AC3E}">
        <p14:creationId xmlns:p14="http://schemas.microsoft.com/office/powerpoint/2010/main" val="2671301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Le produit est-il certifié bio ? </a:t>
            </a:r>
            <a:r>
              <a:rPr lang="fr-FR" sz="1200" b="1" i="1" dirty="0" smtClean="0"/>
              <a:t>La certification implique un contrôle indépendant</a:t>
            </a:r>
            <a:r>
              <a:rPr lang="fr-FR" sz="1200" b="1" i="1" baseline="0" dirty="0" smtClean="0"/>
              <a:t> par un organisme certificateur de la composition de la formule et tous les ingrédients, les moyens de production pour minimiser l’impact écologique de la chaine de production</a:t>
            </a:r>
            <a:endParaRPr lang="fr-FR"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t>En absence de certification, il n’y a pas de contrôle externe, hormis celui pouvant être fait à posteriori par les autorités de contrôle, en France par la DGCCRF et l’ANSM. La rigueur de ces contrôles varie d’un pays à l’autre, même au sein de l’Europe pourtant soumise à la même règlementation. La France est parmi les pays les plus rigoureux. Ces contrôles vont détecter les fraudes les plus grossières.</a:t>
            </a:r>
          </a:p>
          <a:p>
            <a:endParaRPr lang="fr-FR" dirty="0" smtClean="0"/>
          </a:p>
          <a:p>
            <a:endParaRPr lang="fr-FR" dirty="0" smtClean="0"/>
          </a:p>
          <a:p>
            <a:r>
              <a:rPr lang="fr-FR" dirty="0" smtClean="0"/>
              <a:t>Les labels </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5</a:t>
            </a:fld>
            <a:endParaRPr lang="fr-FR" dirty="0"/>
          </a:p>
        </p:txBody>
      </p:sp>
    </p:spTree>
    <p:extLst>
      <p:ext uri="{BB962C8B-B14F-4D97-AF65-F5344CB8AC3E}">
        <p14:creationId xmlns:p14="http://schemas.microsoft.com/office/powerpoint/2010/main" val="12381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En haut les données de composition obligatoire, le</a:t>
            </a:r>
            <a:r>
              <a:rPr lang="fr-FR" sz="1200" baseline="0" dirty="0" smtClean="0"/>
              <a:t> calcul des % obligatoires est fait selon le référentiel et vérifié par l’organisme certificateur</a:t>
            </a:r>
          </a:p>
          <a:p>
            <a:endParaRPr lang="fr-FR" sz="1200" baseline="0" dirty="0" smtClean="0"/>
          </a:p>
          <a:p>
            <a:r>
              <a:rPr lang="fr-FR" sz="1200" baseline="0" dirty="0" smtClean="0"/>
              <a:t>Les labels propres à la marque au milieu sont optionnels mais contrôlés également par l’organisme certificateur</a:t>
            </a:r>
          </a:p>
          <a:p>
            <a:endParaRPr lang="fr-FR" sz="1200" baseline="0" dirty="0" smtClean="0"/>
          </a:p>
          <a:p>
            <a:r>
              <a:rPr lang="fr-FR" sz="1200" baseline="0" dirty="0" smtClean="0"/>
              <a:t>En bas à droite la mention de certification et le nom de l’organisme est la preuve de la certification</a:t>
            </a:r>
          </a:p>
          <a:p>
            <a:endParaRPr lang="fr-FR" sz="1200" baseline="0" dirty="0" smtClean="0"/>
          </a:p>
          <a:p>
            <a:r>
              <a:rPr lang="fr-FR" sz="1200" baseline="0" dirty="0" smtClean="0"/>
              <a:t>Le label </a:t>
            </a:r>
            <a:r>
              <a:rPr lang="fr-FR" sz="1200" baseline="0" dirty="0" err="1" smtClean="0"/>
              <a:t>Ecocert</a:t>
            </a:r>
            <a:r>
              <a:rPr lang="fr-FR" sz="1200" baseline="0" dirty="0" smtClean="0"/>
              <a:t> Cosmos </a:t>
            </a:r>
            <a:r>
              <a:rPr lang="fr-FR" sz="1200" baseline="0" dirty="0" err="1" smtClean="0"/>
              <a:t>organic</a:t>
            </a:r>
            <a:r>
              <a:rPr lang="fr-FR" sz="1200" baseline="0" dirty="0" smtClean="0"/>
              <a:t> est optionnel. </a:t>
            </a:r>
          </a:p>
          <a:p>
            <a:endParaRPr lang="fr-FR" sz="1200" baseline="0" dirty="0" smtClean="0"/>
          </a:p>
          <a:p>
            <a:r>
              <a:rPr lang="fr-FR" sz="1200" baseline="0" dirty="0" smtClean="0"/>
              <a:t>L’intégralité de l’étiquette d’un produit certifié est contrôlée par l’organisme certificateur ici </a:t>
            </a:r>
            <a:r>
              <a:rPr lang="fr-FR" sz="1200" baseline="0" dirty="0" err="1" smtClean="0"/>
              <a:t>Ecocert</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6</a:t>
            </a:fld>
            <a:endParaRPr lang="fr-FR" dirty="0"/>
          </a:p>
        </p:txBody>
      </p:sp>
    </p:spTree>
    <p:extLst>
      <p:ext uri="{BB962C8B-B14F-4D97-AF65-F5344CB8AC3E}">
        <p14:creationId xmlns:p14="http://schemas.microsoft.com/office/powerpoint/2010/main" val="823443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Malgré la grande transparence des produits certifiés </a:t>
            </a:r>
            <a:r>
              <a:rPr lang="fr-FR" sz="1200" b="1" dirty="0" smtClean="0"/>
              <a:t>une catégorie d’ingrédients contient des ingrédients assez différents</a:t>
            </a:r>
          </a:p>
          <a:p>
            <a:endParaRPr lang="fr-FR" sz="1200" b="1" dirty="0" smtClean="0"/>
          </a:p>
          <a:p>
            <a:endParaRPr lang="fr-FR" sz="1200" b="1" dirty="0" smtClean="0"/>
          </a:p>
          <a:p>
            <a:endParaRPr lang="fr-FR" sz="1200" dirty="0" smtClean="0"/>
          </a:p>
          <a:p>
            <a:r>
              <a:rPr lang="fr-FR" sz="1200" dirty="0" smtClean="0"/>
              <a:t>Le % d’ingrédients d’origine </a:t>
            </a:r>
            <a:r>
              <a:rPr lang="fr-FR" sz="1200" dirty="0" err="1" smtClean="0"/>
              <a:t>naturellle</a:t>
            </a:r>
            <a:r>
              <a:rPr lang="fr-FR" sz="1200" dirty="0" smtClean="0"/>
              <a:t> dans un produit certifié ne fournit qu’une indication </a:t>
            </a:r>
            <a:r>
              <a:rPr lang="fr-FR" sz="1200" b="1" dirty="0" smtClean="0"/>
              <a:t>: le % d’ingrédients de synthèse</a:t>
            </a:r>
            <a:endParaRPr lang="fr-FR" b="1"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7</a:t>
            </a:fld>
            <a:endParaRPr lang="fr-FR" dirty="0"/>
          </a:p>
        </p:txBody>
      </p:sp>
    </p:spTree>
    <p:extLst>
      <p:ext uri="{BB962C8B-B14F-4D97-AF65-F5344CB8AC3E}">
        <p14:creationId xmlns:p14="http://schemas.microsoft.com/office/powerpoint/2010/main" val="2615796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dirty="0" err="1" smtClean="0">
                <a:solidFill>
                  <a:schemeClr val="tx1"/>
                </a:solidFill>
                <a:effectLst/>
                <a:latin typeface="+mn-lt"/>
                <a:ea typeface="+mn-ea"/>
                <a:cs typeface="+mn-cs"/>
              </a:rPr>
              <a:t>Argania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Spinosa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Kernel</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Prunus </a:t>
            </a:r>
            <a:r>
              <a:rPr lang="fr-FR" sz="1200" b="0" i="0" u="none" strike="noStrike" kern="1200" dirty="0" err="1" smtClean="0">
                <a:solidFill>
                  <a:schemeClr val="tx1"/>
                </a:solidFill>
                <a:effectLst/>
                <a:latin typeface="+mn-lt"/>
                <a:ea typeface="+mn-ea"/>
                <a:cs typeface="+mn-cs"/>
              </a:rPr>
              <a:t>Amygdalus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Dulcis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Prunus </a:t>
            </a:r>
            <a:r>
              <a:rPr lang="fr-FR" sz="1200" b="0" i="0" u="none" strike="noStrike" kern="1200" dirty="0" err="1" smtClean="0">
                <a:solidFill>
                  <a:schemeClr val="tx1"/>
                </a:solidFill>
                <a:effectLst/>
                <a:latin typeface="+mn-lt"/>
                <a:ea typeface="+mn-ea"/>
                <a:cs typeface="+mn-cs"/>
              </a:rPr>
              <a:t>Armeniaca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Kernel</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Chamomilla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Recutita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Flower</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Chamomilla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Recutita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Ricinus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Communis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Cocos </a:t>
            </a:r>
            <a:r>
              <a:rPr lang="fr-FR" sz="1200" b="0" i="0" u="none" strike="noStrike" kern="1200" dirty="0" err="1" smtClean="0">
                <a:solidFill>
                  <a:schemeClr val="tx1"/>
                </a:solidFill>
                <a:effectLst/>
                <a:latin typeface="+mn-lt"/>
                <a:ea typeface="+mn-ea"/>
                <a:cs typeface="+mn-cs"/>
              </a:rPr>
              <a:t>Nucifera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Cannabis </a:t>
            </a:r>
            <a:r>
              <a:rPr lang="fr-FR" sz="1200" b="0" i="0" u="none" strike="noStrike" kern="1200" dirty="0" err="1" smtClean="0">
                <a:solidFill>
                  <a:schemeClr val="tx1"/>
                </a:solidFill>
                <a:effectLst/>
                <a:latin typeface="+mn-lt"/>
                <a:ea typeface="+mn-ea"/>
                <a:cs typeface="+mn-cs"/>
              </a:rPr>
              <a:t>Sativa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Simmondsia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Chinensis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Citrus Limon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Citrus Limon </a:t>
            </a:r>
            <a:r>
              <a:rPr lang="fr-FR" sz="1200" b="0" i="0" u="none" strike="noStrike" kern="1200" dirty="0" err="1" smtClean="0">
                <a:solidFill>
                  <a:schemeClr val="tx1"/>
                </a:solidFill>
                <a:effectLst/>
                <a:latin typeface="+mn-lt"/>
                <a:ea typeface="+mn-ea"/>
                <a:cs typeface="+mn-cs"/>
              </a:rPr>
              <a:t>Flower</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Citrus Limon Peel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Citrus Limon </a:t>
            </a:r>
            <a:r>
              <a:rPr lang="fr-FR" sz="1200" b="0" i="0" u="none" strike="noStrike" kern="1200" dirty="0" err="1" smtClean="0">
                <a:solidFill>
                  <a:schemeClr val="tx1"/>
                </a:solidFill>
                <a:effectLst/>
                <a:latin typeface="+mn-lt"/>
                <a:ea typeface="+mn-ea"/>
                <a:cs typeface="+mn-cs"/>
              </a:rPr>
              <a:t>Leaf</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sz="1200" b="0" i="0" u="none" strike="noStrike" kern="1200" dirty="0" smtClean="0">
                <a:solidFill>
                  <a:schemeClr val="tx1"/>
                </a:solidFill>
                <a:effectLst/>
                <a:latin typeface="+mn-lt"/>
                <a:ea typeface="+mn-ea"/>
                <a:cs typeface="+mn-cs"/>
              </a:rPr>
              <a:t> </a:t>
            </a:r>
          </a:p>
          <a:p>
            <a:r>
              <a:rPr lang="fr-FR" sz="1200" b="0" i="0" u="none" strike="noStrike" kern="1200" dirty="0" smtClean="0">
                <a:solidFill>
                  <a:schemeClr val="tx1"/>
                </a:solidFill>
                <a:effectLst/>
                <a:latin typeface="+mn-lt"/>
                <a:ea typeface="+mn-ea"/>
                <a:cs typeface="+mn-cs"/>
              </a:rPr>
              <a:t>Macadamia </a:t>
            </a:r>
            <a:r>
              <a:rPr lang="fr-FR" sz="1200" b="0" i="0" u="none" strike="noStrike" kern="1200" dirty="0" err="1" smtClean="0">
                <a:solidFill>
                  <a:schemeClr val="tx1"/>
                </a:solidFill>
                <a:effectLst/>
                <a:latin typeface="+mn-lt"/>
                <a:ea typeface="+mn-ea"/>
                <a:cs typeface="+mn-cs"/>
              </a:rPr>
              <a:t>Integrifolia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endParaRPr lang="fr-FR" sz="1200" b="0" i="0" u="none" strike="noStrike" kern="1200" dirty="0" smtClean="0">
              <a:solidFill>
                <a:schemeClr val="tx1"/>
              </a:solidFill>
              <a:effectLst/>
              <a:latin typeface="+mn-lt"/>
              <a:ea typeface="+mn-ea"/>
              <a:cs typeface="+mn-cs"/>
            </a:endParaRPr>
          </a:p>
          <a:p>
            <a:r>
              <a:rPr lang="fr-FR" sz="1200" b="0" i="0" u="none" strike="noStrike" kern="1200" dirty="0" smtClean="0">
                <a:solidFill>
                  <a:schemeClr val="tx1"/>
                </a:solidFill>
                <a:effectLst/>
                <a:latin typeface="+mn-lt"/>
                <a:ea typeface="+mn-ea"/>
                <a:cs typeface="+mn-cs"/>
              </a:rPr>
              <a:t>Calendula </a:t>
            </a:r>
            <a:r>
              <a:rPr lang="fr-FR" sz="1200" b="0" i="0" u="none" strike="noStrike" kern="1200" dirty="0" err="1" smtClean="0">
                <a:solidFill>
                  <a:schemeClr val="tx1"/>
                </a:solidFill>
                <a:effectLst/>
                <a:latin typeface="+mn-lt"/>
                <a:ea typeface="+mn-ea"/>
                <a:cs typeface="+mn-cs"/>
              </a:rPr>
              <a:t>Officinalis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Flower</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Olea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Europaea</a:t>
            </a:r>
            <a:r>
              <a:rPr lang="fr-FR" sz="1200" b="0" i="0" u="none" strike="noStrike" kern="1200" dirty="0" smtClean="0">
                <a:solidFill>
                  <a:schemeClr val="tx1"/>
                </a:solidFill>
                <a:effectLst/>
                <a:latin typeface="+mn-lt"/>
                <a:ea typeface="+mn-ea"/>
                <a:cs typeface="+mn-cs"/>
              </a:rPr>
              <a:t> Fruit </a:t>
            </a:r>
            <a:r>
              <a:rPr lang="fr-FR" sz="1200" b="0" i="0" u="none" strike="noStrike" kern="1200" dirty="0" err="1" smtClean="0">
                <a:solidFill>
                  <a:schemeClr val="tx1"/>
                </a:solidFill>
                <a:effectLst/>
                <a:latin typeface="+mn-lt"/>
                <a:ea typeface="+mn-ea"/>
                <a:cs typeface="+mn-cs"/>
              </a:rPr>
              <a:t>Oil</a:t>
            </a:r>
            <a:r>
              <a:rPr lang="fr-FR" dirty="0" smtClean="0"/>
              <a:t> </a:t>
            </a:r>
            <a:endParaRPr lang="fr-FR" sz="1200" b="0" i="0" u="none" strike="noStrike"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u="none" strike="noStrike" kern="1200" baseline="0" dirty="0" smtClean="0">
                <a:solidFill>
                  <a:schemeClr val="tx1"/>
                </a:solidFill>
                <a:latin typeface="+mn-lt"/>
                <a:ea typeface="+mn-ea"/>
                <a:cs typeface="+mn-cs"/>
              </a:rPr>
              <a:t>Elaeis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Guineensis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Mentha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Piperita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Rosmarinus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Officinalis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Leaf</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Rosmarinus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Officinalis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Flower</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Rosmarinus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Officinalis</a:t>
            </a:r>
            <a:r>
              <a:rPr lang="fr-FR" sz="1200" b="0" i="0" u="none" strike="noStrike" kern="1200" dirty="0" smtClean="0">
                <a:solidFill>
                  <a:schemeClr val="tx1"/>
                </a:solidFill>
                <a:effectLst/>
                <a:latin typeface="+mn-lt"/>
                <a:ea typeface="+mn-ea"/>
                <a:cs typeface="+mn-cs"/>
              </a:rPr>
              <a:t> Stem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Salvia</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Officinalis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Sesamum</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Indicum</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smtClean="0">
                <a:solidFill>
                  <a:schemeClr val="tx1"/>
                </a:solidFill>
                <a:effectLst/>
                <a:latin typeface="+mn-lt"/>
                <a:ea typeface="+mn-ea"/>
                <a:cs typeface="+mn-cs"/>
              </a:rPr>
              <a:t>Glycine Soya </a:t>
            </a:r>
            <a:r>
              <a:rPr lang="fr-FR" sz="1200" b="0" i="0" u="none" strike="noStrike" kern="1200" dirty="0" err="1" smtClean="0">
                <a:solidFill>
                  <a:schemeClr val="tx1"/>
                </a:solidFill>
                <a:effectLst/>
                <a:latin typeface="+mn-lt"/>
                <a:ea typeface="+mn-ea"/>
                <a:cs typeface="+mn-cs"/>
              </a:rPr>
              <a:t>Oil</a:t>
            </a:r>
            <a:r>
              <a:rPr lang="fr-FR" dirty="0" smtClean="0"/>
              <a:t> </a:t>
            </a:r>
          </a:p>
          <a:p>
            <a:r>
              <a:rPr lang="fr-FR" sz="1200" b="0" i="0" u="none" strike="noStrike" kern="1200" dirty="0" err="1" smtClean="0">
                <a:solidFill>
                  <a:schemeClr val="tx1"/>
                </a:solidFill>
                <a:effectLst/>
                <a:latin typeface="+mn-lt"/>
                <a:ea typeface="+mn-ea"/>
                <a:cs typeface="+mn-cs"/>
              </a:rPr>
              <a:t>Helianthus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Annus</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Seed</a:t>
            </a:r>
            <a:r>
              <a:rPr lang="fr-FR" sz="1200" b="0" i="0" u="none" strike="noStrike" kern="1200" dirty="0" smtClean="0">
                <a:solidFill>
                  <a:schemeClr val="tx1"/>
                </a:solidFill>
                <a:effectLst/>
                <a:latin typeface="+mn-lt"/>
                <a:ea typeface="+mn-ea"/>
                <a:cs typeface="+mn-cs"/>
              </a:rPr>
              <a:t> </a:t>
            </a:r>
            <a:r>
              <a:rPr lang="fr-FR" sz="1200" b="0" i="0" u="none" strike="noStrike" kern="1200" dirty="0" err="1" smtClean="0">
                <a:solidFill>
                  <a:schemeClr val="tx1"/>
                </a:solidFill>
                <a:effectLst/>
                <a:latin typeface="+mn-lt"/>
                <a:ea typeface="+mn-ea"/>
                <a:cs typeface="+mn-cs"/>
              </a:rPr>
              <a:t>Oil</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8</a:t>
            </a:fld>
            <a:endParaRPr lang="fr-FR" dirty="0"/>
          </a:p>
        </p:txBody>
      </p:sp>
    </p:spTree>
    <p:extLst>
      <p:ext uri="{BB962C8B-B14F-4D97-AF65-F5344CB8AC3E}">
        <p14:creationId xmlns:p14="http://schemas.microsoft.com/office/powerpoint/2010/main" val="12060482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4000" b="1" dirty="0" smtClean="0"/>
              <a:t>Pour différencier un</a:t>
            </a:r>
            <a:r>
              <a:rPr lang="fr-FR" sz="4000" b="1" baseline="0" dirty="0" smtClean="0"/>
              <a:t> produit certifié bio d’un produit non certifié, il faut vérifier la présence des mentions obligatoires «  Certifié par « ….</a:t>
            </a:r>
            <a:endParaRPr lang="fr-FR" sz="4000" b="1" dirty="0" smtClean="0"/>
          </a:p>
          <a:p>
            <a:r>
              <a:rPr lang="fr-FR" sz="4000" b="1" dirty="0" smtClean="0"/>
              <a:t>Plusieurs labels ne correspondent pas à une certification</a:t>
            </a:r>
          </a:p>
          <a:p>
            <a:endParaRPr lang="fr-FR" sz="4000" b="1" dirty="0" smtClean="0"/>
          </a:p>
          <a:p>
            <a:endParaRPr lang="fr-FR" sz="4000" b="1" dirty="0" smtClean="0"/>
          </a:p>
          <a:p>
            <a:endParaRPr lang="fr-FR" sz="4000" b="1" dirty="0" smtClean="0"/>
          </a:p>
          <a:p>
            <a:r>
              <a:rPr lang="fr-FR" sz="4000" b="1" dirty="0" smtClean="0"/>
              <a:t>La </a:t>
            </a:r>
            <a:r>
              <a:rPr lang="fr-FR" sz="4000" b="1" dirty="0"/>
              <a:t>rédaction de cette norme a été conduite par des grandes entreprises peu engagées en cosmétique certifiée, d</a:t>
            </a:r>
            <a:r>
              <a:rPr lang="fr-FR" sz="4000" b="1" baseline="0" dirty="0"/>
              <a:t>es associations et organisations engagées en certification Bio se sont retirées de ce groupe de rédaction</a:t>
            </a:r>
            <a:r>
              <a:rPr lang="fr-FR" sz="4000" b="1" baseline="0" dirty="0" smtClean="0"/>
              <a:t>. La définition de l’ingrédient naturel est bien moins restrictive que pour les produits certifiés Bio</a:t>
            </a:r>
            <a:endParaRPr lang="fr-FR" sz="4000" b="1" dirty="0"/>
          </a:p>
          <a:p>
            <a:endParaRPr lang="fr-FR" sz="4000" dirty="0"/>
          </a:p>
          <a:p>
            <a:endParaRPr lang="fr-FR" sz="4000"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9</a:t>
            </a:fld>
            <a:endParaRPr lang="fr-FR" dirty="0"/>
          </a:p>
        </p:txBody>
      </p:sp>
    </p:spTree>
    <p:extLst>
      <p:ext uri="{BB962C8B-B14F-4D97-AF65-F5344CB8AC3E}">
        <p14:creationId xmlns:p14="http://schemas.microsoft.com/office/powerpoint/2010/main" val="377657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t>Nous avons vu</a:t>
            </a:r>
            <a:r>
              <a:rPr lang="fr-FR" sz="1200" baseline="0" dirty="0" smtClean="0"/>
              <a:t> les points suivants :</a:t>
            </a:r>
          </a:p>
          <a:p>
            <a:endParaRPr lang="fr-FR" sz="1200" baseline="0" dirty="0" smtClean="0"/>
          </a:p>
          <a:p>
            <a:r>
              <a:rPr lang="fr-FR" dirty="0" smtClean="0"/>
              <a:t>	les </a:t>
            </a:r>
            <a:r>
              <a:rPr lang="fr-FR" b="1" dirty="0" smtClean="0"/>
              <a:t>engagements </a:t>
            </a:r>
            <a:r>
              <a:rPr lang="fr-FR" dirty="0" smtClean="0"/>
              <a:t>de la marque, </a:t>
            </a:r>
          </a:p>
          <a:p>
            <a:endParaRPr lang="fr-FR" sz="1050" dirty="0" smtClean="0"/>
          </a:p>
          <a:p>
            <a:r>
              <a:rPr lang="fr-FR" dirty="0" smtClean="0"/>
              <a:t>	les produits sont ils </a:t>
            </a:r>
            <a:r>
              <a:rPr lang="fr-FR" b="1" dirty="0" smtClean="0"/>
              <a:t>certifiés bio </a:t>
            </a:r>
            <a:r>
              <a:rPr lang="fr-FR" dirty="0" smtClean="0"/>
              <a:t>?</a:t>
            </a:r>
          </a:p>
          <a:p>
            <a:endParaRPr lang="fr-FR" sz="1050" dirty="0" smtClean="0"/>
          </a:p>
          <a:p>
            <a:r>
              <a:rPr lang="fr-FR" dirty="0" smtClean="0"/>
              <a:t>	les </a:t>
            </a:r>
            <a:r>
              <a:rPr lang="fr-FR" b="1" dirty="0" smtClean="0"/>
              <a:t>pourcentages d’ingrédients naturels et bio </a:t>
            </a:r>
            <a:r>
              <a:rPr lang="fr-FR" dirty="0" smtClean="0"/>
              <a:t>sont ils précisés (obligatoire pour du bio)</a:t>
            </a:r>
          </a:p>
          <a:p>
            <a:endParaRPr lang="fr-FR" sz="1050" dirty="0" smtClean="0"/>
          </a:p>
          <a:p>
            <a:r>
              <a:rPr lang="fr-FR" dirty="0" smtClean="0"/>
              <a:t>	</a:t>
            </a:r>
          </a:p>
          <a:p>
            <a:r>
              <a:rPr lang="fr-FR" dirty="0" smtClean="0"/>
              <a:t>Reste le</a:t>
            </a:r>
            <a:r>
              <a:rPr lang="fr-FR" baseline="0" dirty="0" smtClean="0"/>
              <a:t> chapitre le plus compliqué :</a:t>
            </a:r>
            <a:endParaRPr lang="fr-FR" dirty="0" smtClean="0"/>
          </a:p>
          <a:p>
            <a:r>
              <a:rPr lang="fr-FR" dirty="0" smtClean="0"/>
              <a:t>				Lire </a:t>
            </a:r>
            <a:r>
              <a:rPr lang="fr-FR" b="1" dirty="0" smtClean="0"/>
              <a:t>la liste des ingrédients</a:t>
            </a:r>
          </a:p>
          <a:p>
            <a:endParaRPr lang="fr-FR"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La </a:t>
            </a:r>
            <a:r>
              <a:rPr lang="fr-FR" dirty="0"/>
              <a:t>cosmétique est un secteur économique fortement règlementé dans le monde entier, l’obligation d’inscription de la liste des ingrédients sur les</a:t>
            </a:r>
            <a:r>
              <a:rPr lang="fr-FR" baseline="0" dirty="0"/>
              <a:t> emballages est universellement obligatoire.</a:t>
            </a:r>
          </a:p>
          <a:p>
            <a:pPr marL="0" marR="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10"/>
          </p:nvPr>
        </p:nvSpPr>
        <p:spPr/>
        <p:txBody>
          <a:bodyPr/>
          <a:lstStyle/>
          <a:p>
            <a:fld id="{F505634C-E357-43C9-889B-0A6F1A0DEFE4}" type="slidenum">
              <a:rPr lang="fr-FR" smtClean="0"/>
              <a:t>10</a:t>
            </a:fld>
            <a:endParaRPr lang="fr-FR"/>
          </a:p>
        </p:txBody>
      </p:sp>
    </p:spTree>
    <p:extLst>
      <p:ext uri="{BB962C8B-B14F-4D97-AF65-F5344CB8AC3E}">
        <p14:creationId xmlns:p14="http://schemas.microsoft.com/office/powerpoint/2010/main" val="4288171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64CA362-3C8B-4B6F-9647-21A238A85B9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xmlns="" id="{9D467723-616E-4179-B5AC-57F1E2CA35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xmlns="" id="{FD2F483C-599C-4546-A946-0D1A5CE2FCD7}"/>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5" name="Espace réservé du pied de page 4">
            <a:extLst>
              <a:ext uri="{FF2B5EF4-FFF2-40B4-BE49-F238E27FC236}">
                <a16:creationId xmlns:a16="http://schemas.microsoft.com/office/drawing/2014/main" xmlns="" id="{025E3262-C1B3-4015-9DDF-28893E3259C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1FF66D3-F016-47DB-9505-AE8B0BB45214}"/>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1273675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37B3D0D6-5674-4221-BCC1-69214D99E1BA}"/>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xmlns="" id="{E817C049-93C3-4D8A-A7F2-010FD1721C84}"/>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A763E7FA-1FB8-4678-B551-E9CA54BE00ED}"/>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5" name="Espace réservé du pied de page 4">
            <a:extLst>
              <a:ext uri="{FF2B5EF4-FFF2-40B4-BE49-F238E27FC236}">
                <a16:creationId xmlns:a16="http://schemas.microsoft.com/office/drawing/2014/main" xmlns="" id="{DC23D6D1-9DF7-4BC2-8DB6-57BCC0BC77A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D4AA47B6-BF28-4A0E-9B6D-C3184A82799A}"/>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3128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xmlns="" id="{E4429090-2E8E-4338-80C1-A110B74C3CD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xmlns="" id="{5478E778-BB08-4194-A51A-A8798A26E786}"/>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044DBC33-3697-4CF8-8E2B-C3B9E80BECE9}"/>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5" name="Espace réservé du pied de page 4">
            <a:extLst>
              <a:ext uri="{FF2B5EF4-FFF2-40B4-BE49-F238E27FC236}">
                <a16:creationId xmlns:a16="http://schemas.microsoft.com/office/drawing/2014/main" xmlns="" id="{77BD909D-E180-4AF4-BB70-3E78F65C7A1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27999FDF-D569-4727-A060-FA8B9DB9D618}"/>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17472298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214392C-0833-48DF-8467-8C6BFD8FF4D2}"/>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0D9A7A82-4085-4AF4-BE0F-80170256C4F5}"/>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404CC76E-BB98-4A42-A60F-D5E0BEA2DE74}"/>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5" name="Espace réservé du pied de page 4">
            <a:extLst>
              <a:ext uri="{FF2B5EF4-FFF2-40B4-BE49-F238E27FC236}">
                <a16:creationId xmlns:a16="http://schemas.microsoft.com/office/drawing/2014/main" xmlns="" id="{66ED0DD5-194C-4C8E-BB33-D300514865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F7EEF086-8092-4283-8472-CC6C70BB1FDD}"/>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39631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87AECA-C1EA-4DA2-AF76-AA024AB3CFD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xmlns="" id="{5F29C796-2C13-4995-B2BA-9B39F466A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xmlns="" id="{41D35BEF-26B1-4681-9576-E82ABD5684EA}"/>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5" name="Espace réservé du pied de page 4">
            <a:extLst>
              <a:ext uri="{FF2B5EF4-FFF2-40B4-BE49-F238E27FC236}">
                <a16:creationId xmlns:a16="http://schemas.microsoft.com/office/drawing/2014/main" xmlns="" id="{8978A7C7-C94A-4521-AACD-2E92B3AAC8E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xmlns="" id="{4B4AAAB9-F8C8-47CB-BACD-7E42D7E6455E}"/>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17563047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11400339-5A78-4AE2-8F94-8FBCB3521A8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xmlns="" id="{EF4A451F-FA22-4413-9160-3C09609F0C62}"/>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xmlns="" id="{4224C4F4-E965-4CD0-A5C2-3FDD85892CA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xmlns="" id="{ADD0D045-A582-4164-84E9-8486E730E5BF}"/>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6" name="Espace réservé du pied de page 5">
            <a:extLst>
              <a:ext uri="{FF2B5EF4-FFF2-40B4-BE49-F238E27FC236}">
                <a16:creationId xmlns:a16="http://schemas.microsoft.com/office/drawing/2014/main" xmlns="" id="{842306B8-616E-4B3C-8B2B-AFB090BC5C3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570AC1AE-A498-4D04-9D4B-99E73B2ECAB2}"/>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23259808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447C003D-A97A-47B0-B028-553881274AE6}"/>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xmlns="" id="{25F366B7-FB5A-4A19-B100-7220669A90B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xmlns="" id="{9665BBD2-CEB3-4E77-A3AE-283E8E85E210}"/>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xmlns="" id="{7319319A-D149-4F37-B581-80737B192C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xmlns="" id="{5D4738E1-948F-486A-9C3A-8537C9CE1F7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xmlns="" id="{11AA9B4C-CFB6-4445-91F8-87331CEF765A}"/>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8" name="Espace réservé du pied de page 7">
            <a:extLst>
              <a:ext uri="{FF2B5EF4-FFF2-40B4-BE49-F238E27FC236}">
                <a16:creationId xmlns:a16="http://schemas.microsoft.com/office/drawing/2014/main" xmlns="" id="{F2FAF9F0-F397-4E65-9311-F9ADA573B6D8}"/>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xmlns="" id="{897CE8E1-B8C7-4534-A537-D4F3E871720C}"/>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1877870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9E7FD6B0-36F8-47ED-89ED-B38E60892B4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xmlns="" id="{2C2A0E59-7745-4C30-81CA-5F22DEC0210F}"/>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4" name="Espace réservé du pied de page 3">
            <a:extLst>
              <a:ext uri="{FF2B5EF4-FFF2-40B4-BE49-F238E27FC236}">
                <a16:creationId xmlns:a16="http://schemas.microsoft.com/office/drawing/2014/main" xmlns="" id="{6C9AA078-8206-4180-BAB0-6B5AD9347F6C}"/>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xmlns="" id="{3F0F13E0-D37D-4B04-80E6-ABD62C0A916E}"/>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1183325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xmlns="" id="{F37EA73A-21DC-4A5A-8AA7-83C170BCA440}"/>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3" name="Espace réservé du pied de page 2">
            <a:extLst>
              <a:ext uri="{FF2B5EF4-FFF2-40B4-BE49-F238E27FC236}">
                <a16:creationId xmlns:a16="http://schemas.microsoft.com/office/drawing/2014/main" xmlns="" id="{B07AC05B-81A9-45B2-902B-39DE6A4CE785}"/>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xmlns="" id="{298D344C-F579-41E9-807A-F5763803C644}"/>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1488435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BDA254E4-947C-44D2-8B50-74325D6D9B7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xmlns="" id="{B61F6291-F27D-488D-B27B-F2AAC689F90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xmlns="" id="{DFA67098-B0C7-44FE-BB99-5B99141712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93A58BEB-B312-43AC-95E8-30F8F5E54157}"/>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6" name="Espace réservé du pied de page 5">
            <a:extLst>
              <a:ext uri="{FF2B5EF4-FFF2-40B4-BE49-F238E27FC236}">
                <a16:creationId xmlns:a16="http://schemas.microsoft.com/office/drawing/2014/main" xmlns="" id="{8E128B97-D7E2-488B-88F8-BCAEF252BC6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B0421CBE-CABF-4D97-B891-3BB78FAF84DD}"/>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280352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5F2863EA-81FC-4D7D-967B-66C0AE00E46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xmlns="" id="{7336B162-72F3-4C55-B2E7-E872BA46DB7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xmlns="" id="{6C1667F5-6B42-4BC7-AC83-D9A7D28B9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xmlns="" id="{D03A30F5-15B2-4F2D-9E98-EC57139D73DC}"/>
              </a:ext>
            </a:extLst>
          </p:cNvPr>
          <p:cNvSpPr>
            <a:spLocks noGrp="1"/>
          </p:cNvSpPr>
          <p:nvPr>
            <p:ph type="dt" sz="half" idx="10"/>
          </p:nvPr>
        </p:nvSpPr>
        <p:spPr/>
        <p:txBody>
          <a:bodyPr/>
          <a:lstStyle/>
          <a:p>
            <a:fld id="{35CEB8A5-A492-4761-9AFD-57CB014946A2}" type="datetimeFigureOut">
              <a:rPr lang="fr-FR" smtClean="0"/>
              <a:t>21/02/2022</a:t>
            </a:fld>
            <a:endParaRPr lang="fr-FR"/>
          </a:p>
        </p:txBody>
      </p:sp>
      <p:sp>
        <p:nvSpPr>
          <p:cNvPr id="6" name="Espace réservé du pied de page 5">
            <a:extLst>
              <a:ext uri="{FF2B5EF4-FFF2-40B4-BE49-F238E27FC236}">
                <a16:creationId xmlns:a16="http://schemas.microsoft.com/office/drawing/2014/main" xmlns="" id="{89AD6BB7-28C4-49C3-B902-BB99D180D75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xmlns="" id="{49C75FFF-B496-4D2B-8747-3632F9124EEF}"/>
              </a:ext>
            </a:extLst>
          </p:cNvPr>
          <p:cNvSpPr>
            <a:spLocks noGrp="1"/>
          </p:cNvSpPr>
          <p:nvPr>
            <p:ph type="sldNum" sz="quarter" idx="12"/>
          </p:nvPr>
        </p:nvSpPr>
        <p:spPr/>
        <p:txBody>
          <a:bodyPr/>
          <a:lstStyle/>
          <a:p>
            <a:fld id="{4AD4A72E-031E-4CD6-B976-034271C52EE5}" type="slidenum">
              <a:rPr lang="fr-FR" smtClean="0"/>
              <a:t>‹N°›</a:t>
            </a:fld>
            <a:endParaRPr lang="fr-FR"/>
          </a:p>
        </p:txBody>
      </p:sp>
    </p:spTree>
    <p:extLst>
      <p:ext uri="{BB962C8B-B14F-4D97-AF65-F5344CB8AC3E}">
        <p14:creationId xmlns:p14="http://schemas.microsoft.com/office/powerpoint/2010/main" val="36808974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xmlns="" id="{9E654D30-62FF-4334-9E10-31A40B914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xmlns="" id="{3650EE45-07FF-4B46-BB6F-A253EE468DE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xmlns="" id="{2FE41912-B471-4D28-AC57-296E2D4854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CEB8A5-A492-4761-9AFD-57CB014946A2}" type="datetimeFigureOut">
              <a:rPr lang="fr-FR" smtClean="0"/>
              <a:t>21/02/2022</a:t>
            </a:fld>
            <a:endParaRPr lang="fr-FR"/>
          </a:p>
        </p:txBody>
      </p:sp>
      <p:sp>
        <p:nvSpPr>
          <p:cNvPr id="5" name="Espace réservé du pied de page 4">
            <a:extLst>
              <a:ext uri="{FF2B5EF4-FFF2-40B4-BE49-F238E27FC236}">
                <a16:creationId xmlns:a16="http://schemas.microsoft.com/office/drawing/2014/main" xmlns="" id="{883E9F23-5BD9-4292-AEF8-A7745AE4F5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xmlns="" id="{3B17FDDA-F5B1-481E-9004-66CDE923B9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D4A72E-031E-4CD6-B976-034271C52EE5}" type="slidenum">
              <a:rPr lang="fr-FR" smtClean="0"/>
              <a:t>‹N°›</a:t>
            </a:fld>
            <a:endParaRPr lang="fr-FR"/>
          </a:p>
        </p:txBody>
      </p:sp>
    </p:spTree>
    <p:extLst>
      <p:ext uri="{BB962C8B-B14F-4D97-AF65-F5344CB8AC3E}">
        <p14:creationId xmlns:p14="http://schemas.microsoft.com/office/powerpoint/2010/main" val="1671873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hyperlink" Target="https://onlinelibrary.wiley.com/doi/abs/10.1034/j.1600-0536.2000.043003157.x" TargetMode="External"/><Relationship Id="rId4" Type="http://schemas.openxmlformats.org/officeDocument/2006/relationships/hyperlink" Target="https://www.sciencedirect.com/science/article/pii/S0024320514005177"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https://www.cosmebio.org/fr/nos-dossiers/2018-07-comparatif-labels-vegan-cruelty-free-cosmetiques/"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hyperlink" Target="https://www.cosmebio.org/fr/nos-dossiers/norme-iso-16128-cosmetiques-bi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1419225" y="1122363"/>
            <a:ext cx="7696200" cy="1754326"/>
          </a:xfrm>
          <a:prstGeom prst="rect">
            <a:avLst/>
          </a:prstGeom>
          <a:noFill/>
        </p:spPr>
        <p:txBody>
          <a:bodyPr wrap="square" rtlCol="0">
            <a:spAutoFit/>
          </a:bodyPr>
          <a:lstStyle/>
          <a:p>
            <a:r>
              <a:rPr lang="fr-FR" sz="5400" dirty="0"/>
              <a:t>INNOCUITE des cosmétiques BIO</a:t>
            </a:r>
          </a:p>
        </p:txBody>
      </p:sp>
      <p:sp>
        <p:nvSpPr>
          <p:cNvPr id="7" name="ZoneTexte 6">
            <a:extLst>
              <a:ext uri="{FF2B5EF4-FFF2-40B4-BE49-F238E27FC236}">
                <a16:creationId xmlns:a16="http://schemas.microsoft.com/office/drawing/2014/main" xmlns="" id="{BF0619F0-5467-4C49-A719-BC30EE3E2D5E}"/>
              </a:ext>
            </a:extLst>
          </p:cNvPr>
          <p:cNvSpPr txBox="1"/>
          <p:nvPr/>
        </p:nvSpPr>
        <p:spPr>
          <a:xfrm>
            <a:off x="5086044" y="3771454"/>
            <a:ext cx="5581955" cy="1415772"/>
          </a:xfrm>
          <a:prstGeom prst="rect">
            <a:avLst/>
          </a:prstGeom>
          <a:noFill/>
        </p:spPr>
        <p:txBody>
          <a:bodyPr wrap="square" rtlCol="0">
            <a:spAutoFit/>
          </a:bodyPr>
          <a:lstStyle/>
          <a:p>
            <a:r>
              <a:rPr lang="fr-FR" sz="3200" dirty="0"/>
              <a:t>Laurent Le Faucheur</a:t>
            </a:r>
          </a:p>
          <a:p>
            <a:r>
              <a:rPr lang="fr-FR" sz="1800" dirty="0">
                <a:solidFill>
                  <a:srgbClr val="1F497D"/>
                </a:solidFill>
                <a:effectLst/>
                <a:latin typeface="Calibri" panose="020F0502020204030204" pitchFamily="34" charset="0"/>
                <a:ea typeface="Calibri" panose="020F0502020204030204" pitchFamily="34" charset="0"/>
              </a:rPr>
              <a:t>Docteur en Biologie de l’université de Montpellier</a:t>
            </a:r>
            <a:endParaRPr lang="fr-FR" sz="1800" dirty="0">
              <a:effectLst/>
              <a:latin typeface="Calibri" panose="020F0502020204030204" pitchFamily="34" charset="0"/>
              <a:ea typeface="Calibri" panose="020F0502020204030204" pitchFamily="34" charset="0"/>
            </a:endParaRPr>
          </a:p>
          <a:p>
            <a:r>
              <a:rPr lang="fr-FR" sz="1800" dirty="0">
                <a:solidFill>
                  <a:srgbClr val="1F497D"/>
                </a:solidFill>
                <a:effectLst/>
                <a:latin typeface="Calibri" panose="020F0502020204030204" pitchFamily="34" charset="0"/>
                <a:ea typeface="Calibri" panose="020F0502020204030204" pitchFamily="34" charset="0"/>
              </a:rPr>
              <a:t>Membre fondateur de </a:t>
            </a:r>
            <a:r>
              <a:rPr lang="fr-FR" sz="1800" dirty="0" err="1">
                <a:solidFill>
                  <a:srgbClr val="1F497D"/>
                </a:solidFill>
                <a:effectLst/>
                <a:latin typeface="Calibri" panose="020F0502020204030204" pitchFamily="34" charset="0"/>
                <a:ea typeface="Calibri" panose="020F0502020204030204" pitchFamily="34" charset="0"/>
              </a:rPr>
              <a:t>Cosmébio</a:t>
            </a:r>
            <a:endParaRPr lang="fr-FR" sz="1800" dirty="0">
              <a:effectLst/>
              <a:latin typeface="Calibri" panose="020F0502020204030204" pitchFamily="34" charset="0"/>
              <a:ea typeface="Calibri" panose="020F0502020204030204" pitchFamily="34" charset="0"/>
            </a:endParaRPr>
          </a:p>
          <a:p>
            <a:r>
              <a:rPr lang="fr-FR" sz="1800" dirty="0">
                <a:solidFill>
                  <a:srgbClr val="1F497D"/>
                </a:solidFill>
                <a:effectLst/>
                <a:latin typeface="Calibri" panose="020F0502020204030204" pitchFamily="34" charset="0"/>
                <a:ea typeface="Calibri" panose="020F0502020204030204" pitchFamily="34" charset="0"/>
              </a:rPr>
              <a:t>Corédacteur du référentiel Ecocert</a:t>
            </a:r>
            <a:endParaRPr lang="fr-FR"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08392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4" y="1038225"/>
            <a:ext cx="10157254" cy="523220"/>
          </a:xfrm>
          <a:prstGeom prst="rect">
            <a:avLst/>
          </a:prstGeom>
          <a:noFill/>
        </p:spPr>
        <p:txBody>
          <a:bodyPr wrap="square" rtlCol="0">
            <a:spAutoFit/>
          </a:bodyPr>
          <a:lstStyle/>
          <a:p>
            <a:r>
              <a:rPr lang="fr-FR" sz="2800" dirty="0"/>
              <a:t>Quelques points de repères pour bien choisir ses cosmétiques</a:t>
            </a:r>
          </a:p>
        </p:txBody>
      </p:sp>
      <p:sp>
        <p:nvSpPr>
          <p:cNvPr id="7" name="ZoneTexte 6"/>
          <p:cNvSpPr txBox="1"/>
          <p:nvPr/>
        </p:nvSpPr>
        <p:spPr>
          <a:xfrm>
            <a:off x="1299692" y="1766699"/>
            <a:ext cx="10041923" cy="4524315"/>
          </a:xfrm>
          <a:prstGeom prst="rect">
            <a:avLst/>
          </a:prstGeom>
          <a:noFill/>
        </p:spPr>
        <p:txBody>
          <a:bodyPr wrap="square" rtlCol="0">
            <a:spAutoFit/>
          </a:bodyPr>
          <a:lstStyle/>
          <a:p>
            <a:r>
              <a:rPr lang="fr-FR" dirty="0"/>
              <a:t>Au niveau mondial les cosmétiques doivent porter leur </a:t>
            </a:r>
            <a:r>
              <a:rPr lang="fr-FR" b="1" i="1" dirty="0"/>
              <a:t>composition sur l’étiquetage , </a:t>
            </a:r>
            <a:r>
              <a:rPr lang="fr-FR" dirty="0"/>
              <a:t>les ingrédients doivent y être intégralement inscrits par ordre décroissant d’importance. </a:t>
            </a:r>
          </a:p>
          <a:p>
            <a:endParaRPr lang="fr-FR" dirty="0"/>
          </a:p>
          <a:p>
            <a:r>
              <a:rPr lang="fr-FR" dirty="0"/>
              <a:t>Cette liste d’ingrédients doit être rédigée selon un glossaire de nom communs des ingrédients. Deux listes proches existent celle des USA </a:t>
            </a:r>
            <a:r>
              <a:rPr lang="en-US" dirty="0"/>
              <a:t>créé en 1973 et le Glossary of common ingredient names</a:t>
            </a:r>
            <a:r>
              <a:rPr lang="fr-FR" dirty="0"/>
              <a:t> de l’Europe, créé dans les années 2000. </a:t>
            </a:r>
          </a:p>
          <a:p>
            <a:r>
              <a:rPr lang="fr-FR" dirty="0"/>
              <a:t>En France </a:t>
            </a:r>
            <a:r>
              <a:rPr lang="fr-FR" b="1" u="sng" dirty="0">
                <a:solidFill>
                  <a:schemeClr val="accent6">
                    <a:lumMod val="50000"/>
                  </a:schemeClr>
                </a:solidFill>
              </a:rPr>
              <a:t>l’appellation INCI</a:t>
            </a:r>
            <a:r>
              <a:rPr lang="fr-FR" dirty="0"/>
              <a:t> pour ces glossaires est souvent utilisée pour désigner ces listes d’ingrédients INCI Europe ou INCI US.  </a:t>
            </a:r>
          </a:p>
          <a:p>
            <a:endParaRPr lang="fr-FR" i="1" dirty="0"/>
          </a:p>
          <a:p>
            <a:r>
              <a:rPr lang="fr-FR" i="1" dirty="0"/>
              <a:t>Ces deux listes sont identiques pour les molécules, concernant les ingrédients naturels, la liste US fait le plus souvent usage du non courant avec la designation scientifique de la plante, la liste européenne utilise souvent le nom scientifique latin.</a:t>
            </a:r>
          </a:p>
          <a:p>
            <a:r>
              <a:rPr lang="fr-FR" i="1" dirty="0" err="1"/>
              <a:t>Simmondsia</a:t>
            </a:r>
            <a:r>
              <a:rPr lang="fr-FR" i="1" dirty="0"/>
              <a:t> </a:t>
            </a:r>
            <a:r>
              <a:rPr lang="fr-FR" i="1" dirty="0" err="1"/>
              <a:t>chinensis</a:t>
            </a:r>
            <a:r>
              <a:rPr lang="fr-FR" i="1" dirty="0"/>
              <a:t> (Jojoba) </a:t>
            </a:r>
            <a:r>
              <a:rPr lang="fr-FR" i="1" dirty="0" err="1"/>
              <a:t>Seed</a:t>
            </a:r>
            <a:r>
              <a:rPr lang="fr-FR" i="1" dirty="0"/>
              <a:t> </a:t>
            </a:r>
            <a:r>
              <a:rPr lang="fr-FR" i="1" dirty="0" err="1"/>
              <a:t>Oil</a:t>
            </a:r>
            <a:r>
              <a:rPr lang="fr-FR" i="1" dirty="0"/>
              <a:t> INCI USA </a:t>
            </a:r>
          </a:p>
          <a:p>
            <a:r>
              <a:rPr lang="fr-FR" i="1" dirty="0" err="1"/>
              <a:t>Simmondsia</a:t>
            </a:r>
            <a:r>
              <a:rPr lang="fr-FR" i="1" dirty="0"/>
              <a:t> </a:t>
            </a:r>
            <a:r>
              <a:rPr lang="fr-FR" i="1" dirty="0" err="1"/>
              <a:t>chinensis</a:t>
            </a:r>
            <a:r>
              <a:rPr lang="fr-FR" i="1" dirty="0"/>
              <a:t> </a:t>
            </a:r>
            <a:r>
              <a:rPr lang="fr-FR" i="1" dirty="0" err="1"/>
              <a:t>Seed</a:t>
            </a:r>
            <a:r>
              <a:rPr lang="fr-FR" i="1" dirty="0"/>
              <a:t> </a:t>
            </a:r>
            <a:r>
              <a:rPr lang="fr-FR" i="1" dirty="0" err="1"/>
              <a:t>Oil</a:t>
            </a:r>
            <a:r>
              <a:rPr lang="fr-FR" i="1" dirty="0"/>
              <a:t>  INCI Europe</a:t>
            </a:r>
          </a:p>
          <a:p>
            <a:endParaRPr lang="fr-FR" i="1" dirty="0"/>
          </a:p>
          <a:p>
            <a:endParaRPr lang="fr-FR" dirty="0"/>
          </a:p>
        </p:txBody>
      </p:sp>
    </p:spTree>
    <p:extLst>
      <p:ext uri="{BB962C8B-B14F-4D97-AF65-F5344CB8AC3E}">
        <p14:creationId xmlns:p14="http://schemas.microsoft.com/office/powerpoint/2010/main" val="33102324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4" y="1038225"/>
            <a:ext cx="10157254" cy="523220"/>
          </a:xfrm>
          <a:prstGeom prst="rect">
            <a:avLst/>
          </a:prstGeom>
          <a:noFill/>
        </p:spPr>
        <p:txBody>
          <a:bodyPr wrap="square" rtlCol="0">
            <a:spAutoFit/>
          </a:bodyPr>
          <a:lstStyle/>
          <a:p>
            <a:r>
              <a:rPr lang="fr-FR" sz="2800" dirty="0"/>
              <a:t>Quelques points de repères pour bien choisir ses cosmétiques</a:t>
            </a:r>
          </a:p>
        </p:txBody>
      </p:sp>
      <p:sp>
        <p:nvSpPr>
          <p:cNvPr id="7" name="ZoneTexte 6"/>
          <p:cNvSpPr txBox="1"/>
          <p:nvPr/>
        </p:nvSpPr>
        <p:spPr>
          <a:xfrm>
            <a:off x="1178507" y="1645583"/>
            <a:ext cx="10041923" cy="2585323"/>
          </a:xfrm>
          <a:prstGeom prst="rect">
            <a:avLst/>
          </a:prstGeom>
          <a:noFill/>
        </p:spPr>
        <p:txBody>
          <a:bodyPr wrap="square" rtlCol="0">
            <a:spAutoFit/>
          </a:bodyPr>
          <a:lstStyle/>
          <a:p>
            <a:r>
              <a:rPr lang="fr-FR" dirty="0"/>
              <a:t>L’intérêt de cette liste est l’information du consommateur, en particulier pour qu’il puisse y détecter les molécules qu’il ne tolère pas. C’est la raison de l’obligation d’inscription dans cette liste des allergènes principaux, souvent contenu dans les parfums et les huiles essentielles.</a:t>
            </a:r>
          </a:p>
          <a:p>
            <a:endParaRPr lang="fr-FR" i="1" dirty="0"/>
          </a:p>
          <a:p>
            <a:r>
              <a:rPr lang="fr-FR" i="1" dirty="0"/>
              <a:t>Décrypter cette liste d’ingrédients est très technique, elle peut apporter cependant quelques informations sur les principaux ingrédients de la formule</a:t>
            </a:r>
            <a:r>
              <a:rPr lang="fr-FR" i="1" dirty="0" smtClean="0"/>
              <a:t>.</a:t>
            </a:r>
          </a:p>
          <a:p>
            <a:r>
              <a:rPr lang="fr-FR" i="1" dirty="0" smtClean="0"/>
              <a:t> </a:t>
            </a:r>
            <a:endParaRPr lang="fr-FR" i="1" dirty="0"/>
          </a:p>
          <a:p>
            <a:endParaRPr lang="fr-FR" i="1" dirty="0"/>
          </a:p>
          <a:p>
            <a:endParaRPr lang="fr-FR" dirty="0"/>
          </a:p>
        </p:txBody>
      </p:sp>
      <p:pic>
        <p:nvPicPr>
          <p:cNvPr id="3074" name="Picture 2" descr="Comment choisir la meilleure loupe électronique ?">
            <a:extLst>
              <a:ext uri="{FF2B5EF4-FFF2-40B4-BE49-F238E27FC236}">
                <a16:creationId xmlns:a16="http://schemas.microsoft.com/office/drawing/2014/main" xmlns="" id="{702D3DF4-E5C2-4DD9-99A0-F421E3C7C7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3351" y="3253234"/>
            <a:ext cx="4835483" cy="3217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5836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17231"/>
            <a:ext cx="12221411" cy="6875231"/>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723900" y="768678"/>
            <a:ext cx="2593314" cy="523220"/>
          </a:xfrm>
          <a:prstGeom prst="rect">
            <a:avLst/>
          </a:prstGeom>
          <a:noFill/>
        </p:spPr>
        <p:txBody>
          <a:bodyPr wrap="square" rtlCol="0">
            <a:spAutoFit/>
          </a:bodyPr>
          <a:lstStyle/>
          <a:p>
            <a:r>
              <a:rPr lang="fr-FR" sz="2800" dirty="0"/>
              <a:t>Exemple d ’INCI</a:t>
            </a:r>
          </a:p>
        </p:txBody>
      </p:sp>
      <p:pic>
        <p:nvPicPr>
          <p:cNvPr id="1026" name="Picture 2" descr="L&amp;#39;étiquetage de vos produits cosmétiques | economie.gouv.fr">
            <a:extLst>
              <a:ext uri="{FF2B5EF4-FFF2-40B4-BE49-F238E27FC236}">
                <a16:creationId xmlns:a16="http://schemas.microsoft.com/office/drawing/2014/main" xmlns="" id="{B2DAF097-3C2A-4642-BA10-8BCA373440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33593" y="415314"/>
            <a:ext cx="8272048" cy="60273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5833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999095" y="860753"/>
            <a:ext cx="5686425" cy="523220"/>
          </a:xfrm>
          <a:prstGeom prst="rect">
            <a:avLst/>
          </a:prstGeom>
          <a:noFill/>
        </p:spPr>
        <p:txBody>
          <a:bodyPr wrap="square" rtlCol="0">
            <a:spAutoFit/>
          </a:bodyPr>
          <a:lstStyle/>
          <a:p>
            <a:r>
              <a:rPr lang="fr-FR" sz="2800" b="1" dirty="0"/>
              <a:t>LES INGREDIENTS CONTROVERSES </a:t>
            </a:r>
          </a:p>
        </p:txBody>
      </p:sp>
      <p:sp>
        <p:nvSpPr>
          <p:cNvPr id="8" name="ZoneTexte 7">
            <a:extLst>
              <a:ext uri="{FF2B5EF4-FFF2-40B4-BE49-F238E27FC236}">
                <a16:creationId xmlns:a16="http://schemas.microsoft.com/office/drawing/2014/main" xmlns="" id="{353D296D-F559-4012-99BA-14B2C6D781AD}"/>
              </a:ext>
            </a:extLst>
          </p:cNvPr>
          <p:cNvSpPr txBox="1"/>
          <p:nvPr/>
        </p:nvSpPr>
        <p:spPr>
          <a:xfrm>
            <a:off x="962024" y="2244726"/>
            <a:ext cx="10537226" cy="2677656"/>
          </a:xfrm>
          <a:prstGeom prst="rect">
            <a:avLst/>
          </a:prstGeom>
          <a:solidFill>
            <a:schemeClr val="bg1"/>
          </a:solidFill>
        </p:spPr>
        <p:txBody>
          <a:bodyPr wrap="square" rtlCol="0">
            <a:spAutoFit/>
          </a:bodyPr>
          <a:lstStyle/>
          <a:p>
            <a:r>
              <a:rPr lang="fr-FR" sz="2400" dirty="0"/>
              <a:t>Les controverses sur les ingrédients cosmétiques peuvent être publiques et/ou scientifiques, elles débouchent parfois sur une modification de la règlementation qui interdit ou restreint.</a:t>
            </a:r>
          </a:p>
          <a:p>
            <a:endParaRPr lang="fr-FR" sz="2400" dirty="0"/>
          </a:p>
          <a:p>
            <a:r>
              <a:rPr lang="fr-FR" sz="2400" b="1" i="1" dirty="0"/>
              <a:t>L’évolution des restrictions règlementaires concerne essentiellement des ingrédients de synthèse déjà interdits par les référentiels de certification bio.</a:t>
            </a:r>
          </a:p>
          <a:p>
            <a:endParaRPr lang="fr-FR" sz="2400" dirty="0"/>
          </a:p>
        </p:txBody>
      </p:sp>
      <p:sp>
        <p:nvSpPr>
          <p:cNvPr id="9" name="ZoneTexte 8">
            <a:extLst>
              <a:ext uri="{FF2B5EF4-FFF2-40B4-BE49-F238E27FC236}">
                <a16:creationId xmlns:a16="http://schemas.microsoft.com/office/drawing/2014/main" xmlns="" id="{F5606167-9135-4612-A460-2EAD815063E4}"/>
              </a:ext>
            </a:extLst>
          </p:cNvPr>
          <p:cNvSpPr txBox="1"/>
          <p:nvPr/>
        </p:nvSpPr>
        <p:spPr>
          <a:xfrm>
            <a:off x="2512256" y="5014457"/>
            <a:ext cx="6959944" cy="830997"/>
          </a:xfrm>
          <a:prstGeom prst="rect">
            <a:avLst/>
          </a:prstGeom>
          <a:solidFill>
            <a:schemeClr val="accent4">
              <a:lumMod val="20000"/>
              <a:lumOff val="80000"/>
            </a:schemeClr>
          </a:solidFill>
        </p:spPr>
        <p:txBody>
          <a:bodyPr wrap="square">
            <a:spAutoFit/>
          </a:bodyPr>
          <a:lstStyle/>
          <a:p>
            <a:pPr algn="ctr"/>
            <a:r>
              <a:rPr lang="fr-FR" sz="2400" dirty="0">
                <a:solidFill>
                  <a:srgbClr val="FF0000"/>
                </a:solidFill>
              </a:rPr>
              <a:t>La règlementation ne différencie pas les ingrédients naturels des ingrédients de synthèse. </a:t>
            </a:r>
          </a:p>
        </p:txBody>
      </p:sp>
    </p:spTree>
    <p:extLst>
      <p:ext uri="{BB962C8B-B14F-4D97-AF65-F5344CB8AC3E}">
        <p14:creationId xmlns:p14="http://schemas.microsoft.com/office/powerpoint/2010/main" val="15592978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826777" y="712646"/>
            <a:ext cx="5686425" cy="523220"/>
          </a:xfrm>
          <a:prstGeom prst="rect">
            <a:avLst/>
          </a:prstGeom>
          <a:noFill/>
        </p:spPr>
        <p:txBody>
          <a:bodyPr wrap="square" rtlCol="0">
            <a:spAutoFit/>
          </a:bodyPr>
          <a:lstStyle/>
          <a:p>
            <a:r>
              <a:rPr lang="fr-FR" sz="2800" b="1" dirty="0"/>
              <a:t>LES INGREDIENTS CONTROVERSES </a:t>
            </a:r>
          </a:p>
        </p:txBody>
      </p:sp>
      <p:sp>
        <p:nvSpPr>
          <p:cNvPr id="8" name="ZoneTexte 7">
            <a:extLst>
              <a:ext uri="{FF2B5EF4-FFF2-40B4-BE49-F238E27FC236}">
                <a16:creationId xmlns:a16="http://schemas.microsoft.com/office/drawing/2014/main" xmlns="" id="{353D296D-F559-4012-99BA-14B2C6D781AD}"/>
              </a:ext>
            </a:extLst>
          </p:cNvPr>
          <p:cNvSpPr txBox="1"/>
          <p:nvPr/>
        </p:nvSpPr>
        <p:spPr>
          <a:xfrm>
            <a:off x="953929" y="3236133"/>
            <a:ext cx="10165627" cy="1477328"/>
          </a:xfrm>
          <a:prstGeom prst="rect">
            <a:avLst/>
          </a:prstGeom>
          <a:solidFill>
            <a:schemeClr val="bg1"/>
          </a:solidFill>
        </p:spPr>
        <p:txBody>
          <a:bodyPr wrap="square" rtlCol="0">
            <a:spAutoFit/>
          </a:bodyPr>
          <a:lstStyle/>
          <a:p>
            <a:r>
              <a:rPr lang="fr-FR" dirty="0"/>
              <a:t>Les controverses sur les ingrédients cosmétiques peuvent être publiques et/ou scientifiques, elles débouchent parfois sur une modification de la règlementation qui interdit ou </a:t>
            </a:r>
            <a:r>
              <a:rPr lang="fr-FR" dirty="0" smtClean="0"/>
              <a:t>restreint l’usage.</a:t>
            </a:r>
          </a:p>
          <a:p>
            <a:endParaRPr lang="fr-FR" dirty="0"/>
          </a:p>
          <a:p>
            <a:r>
              <a:rPr lang="fr-FR" b="1" i="1" dirty="0"/>
              <a:t>L’évolution des restrictions règlementaires concerne essentiellement des ingrédients de synthèse déjà interdits par les référentiels de certification bio</a:t>
            </a:r>
            <a:r>
              <a:rPr lang="fr-FR" b="1" i="1" dirty="0" smtClean="0"/>
              <a:t>.</a:t>
            </a:r>
            <a:endParaRPr lang="fr-FR" b="1" i="1" dirty="0"/>
          </a:p>
        </p:txBody>
      </p:sp>
      <p:pic>
        <p:nvPicPr>
          <p:cNvPr id="6146" name="Picture 2" descr="Cosmétiques toxiques : fuyez ces 10 ingrédients dangereux pour votre santé  - My Venus Bio">
            <a:extLst>
              <a:ext uri="{FF2B5EF4-FFF2-40B4-BE49-F238E27FC236}">
                <a16:creationId xmlns:a16="http://schemas.microsoft.com/office/drawing/2014/main" xmlns="" id="{4F568F82-E011-4952-A31A-0C986AB14D8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6092" r="12089"/>
          <a:stretch/>
        </p:blipFill>
        <p:spPr bwMode="auto">
          <a:xfrm>
            <a:off x="9113108" y="-78308"/>
            <a:ext cx="3109784" cy="2759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963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962024" y="860753"/>
            <a:ext cx="5686425" cy="523220"/>
          </a:xfrm>
          <a:prstGeom prst="rect">
            <a:avLst/>
          </a:prstGeom>
          <a:noFill/>
        </p:spPr>
        <p:txBody>
          <a:bodyPr wrap="square" rtlCol="0">
            <a:spAutoFit/>
          </a:bodyPr>
          <a:lstStyle/>
          <a:p>
            <a:r>
              <a:rPr lang="fr-FR" sz="2800" dirty="0"/>
              <a:t>LES INGREDIENTS CONTROVERSES </a:t>
            </a:r>
          </a:p>
        </p:txBody>
      </p:sp>
      <p:pic>
        <p:nvPicPr>
          <p:cNvPr id="5122" name="Picture 2" descr="Les ingrédients à éviter dans les crèmes hydratantes | Protégez-Vous.ca">
            <a:extLst>
              <a:ext uri="{FF2B5EF4-FFF2-40B4-BE49-F238E27FC236}">
                <a16:creationId xmlns:a16="http://schemas.microsoft.com/office/drawing/2014/main" xmlns="" id="{13EC6068-4943-4E09-A277-F1EB6E129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15925" y="332644"/>
            <a:ext cx="2710097" cy="2022149"/>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xmlns="" id="{353D296D-F559-4012-99BA-14B2C6D781AD}"/>
              </a:ext>
            </a:extLst>
          </p:cNvPr>
          <p:cNvSpPr txBox="1"/>
          <p:nvPr/>
        </p:nvSpPr>
        <p:spPr>
          <a:xfrm>
            <a:off x="1053412" y="1970951"/>
            <a:ext cx="9820534" cy="1323439"/>
          </a:xfrm>
          <a:prstGeom prst="rect">
            <a:avLst/>
          </a:prstGeom>
          <a:noFill/>
        </p:spPr>
        <p:txBody>
          <a:bodyPr wrap="square" rtlCol="0">
            <a:spAutoFit/>
          </a:bodyPr>
          <a:lstStyle/>
          <a:p>
            <a:endParaRPr lang="fr-FR" sz="2000" dirty="0"/>
          </a:p>
          <a:p>
            <a:r>
              <a:rPr lang="fr-FR" sz="2000" dirty="0"/>
              <a:t>	</a:t>
            </a:r>
          </a:p>
          <a:p>
            <a:endParaRPr lang="fr-FR" sz="2000" dirty="0"/>
          </a:p>
          <a:p>
            <a:r>
              <a:rPr lang="fr-FR" sz="2000" dirty="0"/>
              <a:t> </a:t>
            </a:r>
          </a:p>
        </p:txBody>
      </p:sp>
      <p:sp>
        <p:nvSpPr>
          <p:cNvPr id="9" name="ZoneTexte 8">
            <a:extLst>
              <a:ext uri="{FF2B5EF4-FFF2-40B4-BE49-F238E27FC236}">
                <a16:creationId xmlns:a16="http://schemas.microsoft.com/office/drawing/2014/main" xmlns="" id="{F0A71B1F-2317-4492-90DC-2AF60D622249}"/>
              </a:ext>
            </a:extLst>
          </p:cNvPr>
          <p:cNvSpPr txBox="1"/>
          <p:nvPr/>
        </p:nvSpPr>
        <p:spPr>
          <a:xfrm>
            <a:off x="772318" y="1847106"/>
            <a:ext cx="9511860" cy="3739485"/>
          </a:xfrm>
          <a:prstGeom prst="rect">
            <a:avLst/>
          </a:prstGeom>
          <a:solidFill>
            <a:schemeClr val="accent2">
              <a:lumMod val="20000"/>
              <a:lumOff val="80000"/>
            </a:schemeClr>
          </a:solidFill>
        </p:spPr>
        <p:txBody>
          <a:bodyPr wrap="square">
            <a:spAutoFit/>
          </a:bodyPr>
          <a:lstStyle/>
          <a:p>
            <a:pPr>
              <a:lnSpc>
                <a:spcPct val="150000"/>
              </a:lnSpc>
            </a:pPr>
            <a:r>
              <a:rPr lang="fr-FR" b="1" u="sng" dirty="0"/>
              <a:t>des conservateurs </a:t>
            </a:r>
            <a:r>
              <a:rPr lang="fr-FR" dirty="0"/>
              <a:t>: les </a:t>
            </a:r>
            <a:r>
              <a:rPr lang="fr-FR" dirty="0" err="1"/>
              <a:t>Thiazolinones</a:t>
            </a:r>
            <a:r>
              <a:rPr lang="fr-FR" dirty="0"/>
              <a:t> (</a:t>
            </a:r>
            <a:r>
              <a:rPr lang="fr-FR" dirty="0" err="1"/>
              <a:t>Kathon</a:t>
            </a:r>
            <a:r>
              <a:rPr lang="fr-FR" dirty="0"/>
              <a:t>), le Triclosan, le </a:t>
            </a:r>
            <a:r>
              <a:rPr lang="fr-FR" dirty="0" err="1"/>
              <a:t>Phénoxyethanol</a:t>
            </a:r>
            <a:r>
              <a:rPr lang="fr-FR" dirty="0"/>
              <a:t>… </a:t>
            </a:r>
          </a:p>
          <a:p>
            <a:pPr>
              <a:lnSpc>
                <a:spcPct val="150000"/>
              </a:lnSpc>
            </a:pPr>
            <a:r>
              <a:rPr lang="fr-FR" b="1" u="sng" dirty="0"/>
              <a:t>des molécules parfumantes de synthèse </a:t>
            </a:r>
            <a:r>
              <a:rPr lang="fr-FR" dirty="0"/>
              <a:t>: </a:t>
            </a:r>
            <a:r>
              <a:rPr lang="fr-FR" dirty="0">
                <a:solidFill>
                  <a:srgbClr val="FF0000"/>
                </a:solidFill>
              </a:rPr>
              <a:t>le </a:t>
            </a:r>
            <a:r>
              <a:rPr lang="fr-FR" dirty="0" err="1">
                <a:solidFill>
                  <a:srgbClr val="FF0000"/>
                </a:solidFill>
              </a:rPr>
              <a:t>lyral</a:t>
            </a:r>
            <a:r>
              <a:rPr lang="fr-FR" dirty="0">
                <a:solidFill>
                  <a:srgbClr val="FF0000"/>
                </a:solidFill>
              </a:rPr>
              <a:t> </a:t>
            </a:r>
            <a:r>
              <a:rPr lang="fr-FR" sz="1300" dirty="0" smtClean="0">
                <a:solidFill>
                  <a:srgbClr val="FF0000"/>
                </a:solidFill>
              </a:rPr>
              <a:t>*</a:t>
            </a:r>
            <a:r>
              <a:rPr lang="fr-FR" sz="1300" dirty="0" smtClean="0"/>
              <a:t>(INCI </a:t>
            </a:r>
            <a:r>
              <a:rPr lang="fr-FR" sz="1300" dirty="0"/>
              <a:t>: HYDROXYISOHEXYL 3- </a:t>
            </a:r>
            <a:r>
              <a:rPr lang="fr-FR" sz="1300" dirty="0" smtClean="0"/>
              <a:t>CYCLOHEXENE </a:t>
            </a:r>
            <a:r>
              <a:rPr lang="fr-FR" sz="1300" dirty="0"/>
              <a:t>CARBOXALDEHYDE) </a:t>
            </a:r>
            <a:r>
              <a:rPr lang="fr-FR" sz="1400" dirty="0"/>
              <a:t>	</a:t>
            </a:r>
          </a:p>
          <a:p>
            <a:pPr>
              <a:lnSpc>
                <a:spcPct val="150000"/>
              </a:lnSpc>
            </a:pPr>
            <a:r>
              <a:rPr lang="fr-FR" b="1" u="sng" dirty="0"/>
              <a:t>des solvants </a:t>
            </a:r>
            <a:r>
              <a:rPr lang="fr-FR" dirty="0"/>
              <a:t>: les Ethers de glycol (dont </a:t>
            </a:r>
            <a:r>
              <a:rPr lang="fr-FR" dirty="0" smtClean="0"/>
              <a:t>font </a:t>
            </a:r>
            <a:r>
              <a:rPr lang="fr-FR" dirty="0"/>
              <a:t>partie le </a:t>
            </a:r>
            <a:r>
              <a:rPr lang="fr-FR" dirty="0" err="1"/>
              <a:t>Phenoxyethanol</a:t>
            </a:r>
            <a:r>
              <a:rPr lang="fr-FR" dirty="0"/>
              <a:t>, </a:t>
            </a:r>
            <a:r>
              <a:rPr lang="fr-FR" dirty="0" err="1" smtClean="0"/>
              <a:t>Diethylene</a:t>
            </a:r>
            <a:r>
              <a:rPr lang="fr-FR" dirty="0" smtClean="0"/>
              <a:t> Glycol, DGEE,)</a:t>
            </a:r>
            <a:endParaRPr lang="fr-FR" dirty="0"/>
          </a:p>
          <a:p>
            <a:pPr>
              <a:lnSpc>
                <a:spcPct val="150000"/>
              </a:lnSpc>
            </a:pPr>
            <a:r>
              <a:rPr lang="fr-FR" b="1" u="sng" dirty="0"/>
              <a:t>des teintures capillaires </a:t>
            </a:r>
            <a:r>
              <a:rPr lang="fr-FR" sz="1400" u="sng" dirty="0"/>
              <a:t>(</a:t>
            </a:r>
            <a:r>
              <a:rPr lang="fr-FR" sz="1400" dirty="0"/>
              <a:t>celles reconnues aujourd’hui comme nocives) exemple : CI </a:t>
            </a:r>
            <a:r>
              <a:rPr lang="fr-FR" sz="1400" dirty="0" smtClean="0"/>
              <a:t>12085, INCI codé selon la couleur </a:t>
            </a:r>
            <a:endParaRPr lang="fr-FR" sz="1400" dirty="0"/>
          </a:p>
          <a:p>
            <a:pPr>
              <a:lnSpc>
                <a:spcPct val="150000"/>
              </a:lnSpc>
            </a:pPr>
            <a:r>
              <a:rPr lang="fr-FR" b="1" u="sng" dirty="0"/>
              <a:t>des anti oxydants</a:t>
            </a:r>
            <a:r>
              <a:rPr lang="fr-FR" u="sng" dirty="0"/>
              <a:t> : </a:t>
            </a:r>
            <a:r>
              <a:rPr lang="fr-FR" dirty="0"/>
              <a:t>BHT (</a:t>
            </a:r>
            <a:r>
              <a:rPr lang="fr-FR" dirty="0" err="1"/>
              <a:t>butyl</a:t>
            </a:r>
            <a:r>
              <a:rPr lang="fr-FR" dirty="0"/>
              <a:t> hydroxytoluène), BHA (</a:t>
            </a:r>
            <a:r>
              <a:rPr lang="fr-FR" dirty="0" err="1"/>
              <a:t>butyl</a:t>
            </a:r>
            <a:r>
              <a:rPr lang="fr-FR" dirty="0"/>
              <a:t> </a:t>
            </a:r>
            <a:r>
              <a:rPr lang="fr-FR" dirty="0" err="1"/>
              <a:t>hydroxyanisole</a:t>
            </a:r>
            <a:r>
              <a:rPr lang="fr-FR" dirty="0"/>
              <a:t>)</a:t>
            </a:r>
          </a:p>
          <a:p>
            <a:pPr lvl="0">
              <a:lnSpc>
                <a:spcPct val="150000"/>
              </a:lnSpc>
            </a:pPr>
            <a:r>
              <a:rPr lang="fr-FR" b="1" u="sng" dirty="0"/>
              <a:t>des filtres solaires organiques </a:t>
            </a:r>
            <a:r>
              <a:rPr lang="fr-FR" b="1" u="sng" dirty="0" smtClean="0"/>
              <a:t>: </a:t>
            </a:r>
            <a:r>
              <a:rPr lang="fr-FR" dirty="0" smtClean="0"/>
              <a:t>l’</a:t>
            </a:r>
            <a:r>
              <a:rPr lang="fr-FR" dirty="0" err="1" smtClean="0"/>
              <a:t>octocrylene</a:t>
            </a:r>
            <a:r>
              <a:rPr lang="fr-FR" dirty="0" smtClean="0"/>
              <a:t> l’autre nom du </a:t>
            </a:r>
            <a:r>
              <a:rPr lang="fr-FR" dirty="0"/>
              <a:t>2-Cyano-3,3-diphenyl </a:t>
            </a:r>
            <a:r>
              <a:rPr lang="fr-FR" dirty="0" err="1"/>
              <a:t>acrylic</a:t>
            </a:r>
            <a:r>
              <a:rPr lang="fr-FR" dirty="0"/>
              <a:t> </a:t>
            </a:r>
            <a:r>
              <a:rPr lang="fr-FR" dirty="0" err="1"/>
              <a:t>acid</a:t>
            </a:r>
            <a:r>
              <a:rPr lang="fr-FR" dirty="0"/>
              <a:t> 2-ethylhexyl ester / </a:t>
            </a:r>
            <a:r>
              <a:rPr lang="fr-FR" dirty="0" err="1"/>
              <a:t>Octocrilene</a:t>
            </a:r>
            <a:endParaRPr lang="fr-FR" dirty="0"/>
          </a:p>
          <a:p>
            <a:pPr>
              <a:lnSpc>
                <a:spcPct val="150000"/>
              </a:lnSpc>
            </a:pPr>
            <a:r>
              <a:rPr lang="fr-FR" b="1" u="sng" dirty="0" smtClean="0"/>
              <a:t>des </a:t>
            </a:r>
            <a:r>
              <a:rPr lang="fr-FR" b="1" u="sng" dirty="0"/>
              <a:t>silicones volatiles  </a:t>
            </a:r>
            <a:r>
              <a:rPr lang="fr-FR" b="1" u="sng" dirty="0" smtClean="0"/>
              <a:t>  </a:t>
            </a:r>
            <a:r>
              <a:rPr lang="fr-FR" sz="1400" dirty="0"/>
              <a:t>CYCLOPENTASILOXANE </a:t>
            </a:r>
            <a:r>
              <a:rPr lang="fr-FR" sz="1400" dirty="0" smtClean="0"/>
              <a:t>…</a:t>
            </a:r>
            <a:r>
              <a:rPr lang="fr-FR" sz="1400" u="sng" dirty="0" smtClean="0"/>
              <a:t>(</a:t>
            </a:r>
            <a:r>
              <a:rPr lang="fr-FR" sz="1400" dirty="0" smtClean="0"/>
              <a:t>% </a:t>
            </a:r>
            <a:r>
              <a:rPr lang="fr-FR" sz="1400" dirty="0"/>
              <a:t>restreint depuis janvier 2020 pour des raisons </a:t>
            </a:r>
            <a:r>
              <a:rPr lang="fr-FR" sz="1400" dirty="0" smtClean="0"/>
              <a:t>environnementales</a:t>
            </a:r>
          </a:p>
          <a:p>
            <a:pPr>
              <a:lnSpc>
                <a:spcPct val="150000"/>
              </a:lnSpc>
            </a:pPr>
            <a:r>
              <a:rPr lang="fr-FR" sz="1400" dirty="0" smtClean="0"/>
              <a:t>                                                                                                         Suivi de risque </a:t>
            </a:r>
            <a:r>
              <a:rPr lang="fr-FR" sz="1400" dirty="0"/>
              <a:t>reprotoxique)</a:t>
            </a:r>
          </a:p>
        </p:txBody>
      </p:sp>
      <p:sp>
        <p:nvSpPr>
          <p:cNvPr id="4" name="ZoneTexte 3"/>
          <p:cNvSpPr txBox="1"/>
          <p:nvPr/>
        </p:nvSpPr>
        <p:spPr>
          <a:xfrm>
            <a:off x="1318054" y="1536998"/>
            <a:ext cx="7532265" cy="369332"/>
          </a:xfrm>
          <a:prstGeom prst="rect">
            <a:avLst/>
          </a:prstGeom>
          <a:noFill/>
        </p:spPr>
        <p:txBody>
          <a:bodyPr wrap="square" rtlCol="0">
            <a:spAutoFit/>
          </a:bodyPr>
          <a:lstStyle/>
          <a:p>
            <a:r>
              <a:rPr lang="fr-FR" b="1" dirty="0"/>
              <a:t>Quelques exemples d’ingrédients de synthèse visés par la règlementation</a:t>
            </a:r>
            <a:r>
              <a:rPr lang="fr-FR" dirty="0" smtClean="0"/>
              <a:t>:</a:t>
            </a:r>
            <a:endParaRPr lang="fr-FR" dirty="0"/>
          </a:p>
        </p:txBody>
      </p:sp>
      <p:sp>
        <p:nvSpPr>
          <p:cNvPr id="6" name="ZoneTexte 5"/>
          <p:cNvSpPr txBox="1"/>
          <p:nvPr/>
        </p:nvSpPr>
        <p:spPr>
          <a:xfrm>
            <a:off x="962024" y="5869581"/>
            <a:ext cx="6265690" cy="369332"/>
          </a:xfrm>
          <a:prstGeom prst="rect">
            <a:avLst/>
          </a:prstGeom>
          <a:noFill/>
        </p:spPr>
        <p:txBody>
          <a:bodyPr wrap="none" rtlCol="0">
            <a:spAutoFit/>
          </a:bodyPr>
          <a:lstStyle/>
          <a:p>
            <a:r>
              <a:rPr lang="fr-FR" dirty="0" smtClean="0"/>
              <a:t>Pour l’instant seul le </a:t>
            </a:r>
            <a:r>
              <a:rPr lang="fr-FR" dirty="0" err="1" smtClean="0">
                <a:solidFill>
                  <a:srgbClr val="FF0000"/>
                </a:solidFill>
              </a:rPr>
              <a:t>Lyral</a:t>
            </a:r>
            <a:r>
              <a:rPr lang="fr-FR" dirty="0" smtClean="0">
                <a:solidFill>
                  <a:srgbClr val="FF0000"/>
                </a:solidFill>
              </a:rPr>
              <a:t> </a:t>
            </a:r>
            <a:r>
              <a:rPr lang="fr-FR" dirty="0" smtClean="0"/>
              <a:t>en rouge est interdit </a:t>
            </a:r>
            <a:r>
              <a:rPr lang="fr-FR" dirty="0"/>
              <a:t>depuis aout 2017</a:t>
            </a:r>
          </a:p>
        </p:txBody>
      </p:sp>
    </p:spTree>
    <p:extLst>
      <p:ext uri="{BB962C8B-B14F-4D97-AF65-F5344CB8AC3E}">
        <p14:creationId xmlns:p14="http://schemas.microsoft.com/office/powerpoint/2010/main" val="22159643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962024" y="860753"/>
            <a:ext cx="5686425" cy="523220"/>
          </a:xfrm>
          <a:prstGeom prst="rect">
            <a:avLst/>
          </a:prstGeom>
          <a:noFill/>
        </p:spPr>
        <p:txBody>
          <a:bodyPr wrap="square" rtlCol="0">
            <a:spAutoFit/>
          </a:bodyPr>
          <a:lstStyle/>
          <a:p>
            <a:r>
              <a:rPr lang="fr-FR" sz="2800" dirty="0"/>
              <a:t>LES INGREDIENTS CONTROVERSES </a:t>
            </a:r>
          </a:p>
        </p:txBody>
      </p:sp>
      <p:pic>
        <p:nvPicPr>
          <p:cNvPr id="5122" name="Picture 2" descr="Les ingrédients à éviter dans les crèmes hydratantes | Protégez-Vous.ca">
            <a:extLst>
              <a:ext uri="{FF2B5EF4-FFF2-40B4-BE49-F238E27FC236}">
                <a16:creationId xmlns:a16="http://schemas.microsoft.com/office/drawing/2014/main" xmlns="" id="{13EC6068-4943-4E09-A277-F1EB6E1297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07902" y="-16577"/>
            <a:ext cx="3382879" cy="2524148"/>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a:extLst>
              <a:ext uri="{FF2B5EF4-FFF2-40B4-BE49-F238E27FC236}">
                <a16:creationId xmlns:a16="http://schemas.microsoft.com/office/drawing/2014/main" xmlns="" id="{353D296D-F559-4012-99BA-14B2C6D781AD}"/>
              </a:ext>
            </a:extLst>
          </p:cNvPr>
          <p:cNvSpPr txBox="1"/>
          <p:nvPr/>
        </p:nvSpPr>
        <p:spPr>
          <a:xfrm>
            <a:off x="962024" y="1400550"/>
            <a:ext cx="10010776" cy="5324535"/>
          </a:xfrm>
          <a:prstGeom prst="rect">
            <a:avLst/>
          </a:prstGeom>
          <a:noFill/>
        </p:spPr>
        <p:txBody>
          <a:bodyPr wrap="square" rtlCol="0">
            <a:spAutoFit/>
          </a:bodyPr>
          <a:lstStyle/>
          <a:p>
            <a:r>
              <a:rPr lang="fr-FR" sz="2000" dirty="0" smtClean="0"/>
              <a:t>Les modifications de règlementation interviennent quand l’ingrédient présente </a:t>
            </a:r>
          </a:p>
          <a:p>
            <a:r>
              <a:rPr lang="fr-FR" sz="2000" dirty="0" smtClean="0"/>
              <a:t>un risque sur la sécurité du consommateur clairement établi.  </a:t>
            </a:r>
          </a:p>
          <a:p>
            <a:endParaRPr lang="fr-FR" sz="2000" dirty="0" smtClean="0"/>
          </a:p>
          <a:p>
            <a:r>
              <a:rPr lang="fr-FR" sz="2000" dirty="0" smtClean="0"/>
              <a:t>Les risques purement environnementaux  n’entrent pas en ligne de compte</a:t>
            </a:r>
          </a:p>
          <a:p>
            <a:endParaRPr lang="fr-FR" sz="2000" dirty="0"/>
          </a:p>
          <a:p>
            <a:r>
              <a:rPr lang="fr-FR" sz="2000" b="1" dirty="0"/>
              <a:t>Quelques exemples d’ingrédients de synthèse controversés </a:t>
            </a:r>
            <a:r>
              <a:rPr lang="fr-FR" sz="2000" b="1" dirty="0" smtClean="0"/>
              <a:t>pour l’aspect environnemental :</a:t>
            </a:r>
            <a:endParaRPr lang="fr-FR" sz="2000" b="1" dirty="0"/>
          </a:p>
          <a:p>
            <a:endParaRPr lang="fr-FR" sz="2000" b="1" dirty="0"/>
          </a:p>
          <a:p>
            <a:r>
              <a:rPr lang="fr-FR" sz="2000" b="1" dirty="0"/>
              <a:t>Les PEG, les </a:t>
            </a:r>
            <a:r>
              <a:rPr lang="fr-FR" sz="2000" b="1" dirty="0" err="1"/>
              <a:t>éthoxylés</a:t>
            </a:r>
            <a:r>
              <a:rPr lang="fr-FR" sz="2000" b="1" dirty="0"/>
              <a:t> </a:t>
            </a:r>
            <a:r>
              <a:rPr lang="fr-FR" sz="2000" dirty="0"/>
              <a:t>jamais autorisé en bio car fabriqués avec de l’oxyde d’éthylène très toxique </a:t>
            </a:r>
            <a:r>
              <a:rPr lang="fr-FR" sz="2000" dirty="0" smtClean="0"/>
              <a:t>et qui </a:t>
            </a:r>
            <a:r>
              <a:rPr lang="fr-FR" sz="2000" dirty="0"/>
              <a:t>pouvaient contenir, pour les basses qualités, des traces de </a:t>
            </a:r>
            <a:r>
              <a:rPr lang="fr-FR" sz="2000" dirty="0" err="1"/>
              <a:t>Dioxane</a:t>
            </a:r>
            <a:r>
              <a:rPr lang="fr-FR" sz="2000" dirty="0"/>
              <a:t> toxique.</a:t>
            </a:r>
          </a:p>
          <a:p>
            <a:r>
              <a:rPr lang="fr-FR" sz="2000" dirty="0" smtClean="0"/>
              <a:t>Cela concerne les ingrédients dont le nom INCI se termine par </a:t>
            </a:r>
            <a:r>
              <a:rPr lang="fr-FR" sz="2000" dirty="0" err="1" smtClean="0"/>
              <a:t>eth</a:t>
            </a:r>
            <a:r>
              <a:rPr lang="fr-FR" sz="2000" dirty="0" smtClean="0"/>
              <a:t> comme </a:t>
            </a:r>
            <a:r>
              <a:rPr lang="fr-FR" sz="2000" b="1" dirty="0" err="1" smtClean="0"/>
              <a:t>Laureth</a:t>
            </a:r>
            <a:r>
              <a:rPr lang="fr-FR" sz="2000" b="1" dirty="0" smtClean="0"/>
              <a:t> </a:t>
            </a:r>
            <a:r>
              <a:rPr lang="fr-FR" sz="2000" dirty="0" smtClean="0"/>
              <a:t>ou </a:t>
            </a:r>
            <a:r>
              <a:rPr lang="fr-FR" sz="2000" b="1" dirty="0" smtClean="0"/>
              <a:t>contenant PEG-120 </a:t>
            </a:r>
            <a:r>
              <a:rPr lang="fr-FR" sz="2000" dirty="0" smtClean="0"/>
              <a:t>ou un autre chiffre</a:t>
            </a:r>
          </a:p>
          <a:p>
            <a:endParaRPr lang="fr-FR" sz="2000" b="1" dirty="0"/>
          </a:p>
          <a:p>
            <a:r>
              <a:rPr lang="fr-FR" sz="2000" b="1" dirty="0"/>
              <a:t>Les silicones </a:t>
            </a:r>
            <a:r>
              <a:rPr lang="fr-FR" sz="2000" dirty="0"/>
              <a:t>en général pour leur rémanence dans </a:t>
            </a:r>
            <a:r>
              <a:rPr lang="fr-FR" sz="2000" dirty="0" smtClean="0"/>
              <a:t>l’environnement cela concerne les INCI contenant </a:t>
            </a:r>
            <a:r>
              <a:rPr lang="fr-FR" sz="2000" dirty="0" err="1" smtClean="0"/>
              <a:t>Thicone</a:t>
            </a:r>
            <a:r>
              <a:rPr lang="fr-FR" sz="2000" dirty="0" smtClean="0"/>
              <a:t>, ou </a:t>
            </a:r>
            <a:r>
              <a:rPr lang="fr-FR" sz="2000" dirty="0" err="1" smtClean="0"/>
              <a:t>Siloxane</a:t>
            </a:r>
            <a:r>
              <a:rPr lang="fr-FR" sz="2000" dirty="0" smtClean="0"/>
              <a:t> </a:t>
            </a:r>
            <a:endParaRPr lang="fr-FR" sz="2000" dirty="0"/>
          </a:p>
          <a:p>
            <a:r>
              <a:rPr lang="fr-FR" sz="2000" dirty="0"/>
              <a:t>	</a:t>
            </a:r>
          </a:p>
          <a:p>
            <a:endParaRPr lang="fr-FR" sz="2000" dirty="0"/>
          </a:p>
          <a:p>
            <a:r>
              <a:rPr lang="fr-FR" sz="2000" dirty="0"/>
              <a:t> </a:t>
            </a:r>
          </a:p>
        </p:txBody>
      </p:sp>
    </p:spTree>
    <p:extLst>
      <p:ext uri="{BB962C8B-B14F-4D97-AF65-F5344CB8AC3E}">
        <p14:creationId xmlns:p14="http://schemas.microsoft.com/office/powerpoint/2010/main" val="3177065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962024" y="860753"/>
            <a:ext cx="5686425" cy="523220"/>
          </a:xfrm>
          <a:prstGeom prst="rect">
            <a:avLst/>
          </a:prstGeom>
          <a:noFill/>
        </p:spPr>
        <p:txBody>
          <a:bodyPr wrap="square" rtlCol="0">
            <a:spAutoFit/>
          </a:bodyPr>
          <a:lstStyle/>
          <a:p>
            <a:r>
              <a:rPr lang="fr-FR" sz="2800" dirty="0"/>
              <a:t>LES INGREDIENTS CONTROVERSES </a:t>
            </a:r>
          </a:p>
        </p:txBody>
      </p:sp>
      <p:sp>
        <p:nvSpPr>
          <p:cNvPr id="9" name="ZoneTexte 8"/>
          <p:cNvSpPr txBox="1"/>
          <p:nvPr/>
        </p:nvSpPr>
        <p:spPr>
          <a:xfrm>
            <a:off x="962024" y="1253626"/>
            <a:ext cx="10416456" cy="3724096"/>
          </a:xfrm>
          <a:prstGeom prst="rect">
            <a:avLst/>
          </a:prstGeom>
          <a:noFill/>
        </p:spPr>
        <p:txBody>
          <a:bodyPr wrap="square" rtlCol="0">
            <a:spAutoFit/>
          </a:bodyPr>
          <a:lstStyle/>
          <a:p>
            <a:endParaRPr lang="fr-FR" sz="1400" dirty="0"/>
          </a:p>
          <a:p>
            <a:r>
              <a:rPr lang="fr-FR" sz="1600" b="1" dirty="0"/>
              <a:t>Les Ingrédients naturels cas des huiles essentielles</a:t>
            </a:r>
          </a:p>
          <a:p>
            <a:endParaRPr lang="fr-FR" sz="1600" dirty="0"/>
          </a:p>
          <a:p>
            <a:r>
              <a:rPr lang="fr-FR" sz="1600" dirty="0"/>
              <a:t>Les huiles essentielles représentent une controverse majeure, elles sont pourtant déjà très règlementées en raison de la présence de certaines molécules aujourd’hui interdites.</a:t>
            </a:r>
          </a:p>
          <a:p>
            <a:endParaRPr lang="fr-FR" sz="1400" dirty="0"/>
          </a:p>
          <a:p>
            <a:r>
              <a:rPr lang="fr-FR" sz="1600" dirty="0"/>
              <a:t>Par exemple les </a:t>
            </a:r>
            <a:r>
              <a:rPr lang="fr-FR" sz="1600" dirty="0" err="1"/>
              <a:t>furocoumarines</a:t>
            </a:r>
            <a:r>
              <a:rPr lang="fr-FR" sz="1600" dirty="0"/>
              <a:t> dans les huiles essentielles de certains citrus qui a incité la mise au point d’huiles essentielles débarrassées de ces molécules par des moyens physiques compatibles avec le référentiel Cosmos. </a:t>
            </a:r>
          </a:p>
          <a:p>
            <a:r>
              <a:rPr lang="fr-FR" sz="1600" dirty="0"/>
              <a:t>Sont interdites aux cosmétiques :</a:t>
            </a:r>
          </a:p>
          <a:p>
            <a:r>
              <a:rPr lang="fr-FR" sz="1600" dirty="0"/>
              <a:t>les huiles essentielles  de Tagete et </a:t>
            </a:r>
            <a:r>
              <a:rPr lang="fr-FR" sz="1600" dirty="0" err="1"/>
              <a:t>Chénopodium</a:t>
            </a:r>
            <a:r>
              <a:rPr lang="fr-FR" sz="1600" dirty="0"/>
              <a:t>, le Costus et le baume du Pérou, </a:t>
            </a:r>
          </a:p>
          <a:p>
            <a:r>
              <a:rPr lang="fr-FR" sz="1600" dirty="0"/>
              <a:t>le </a:t>
            </a:r>
            <a:r>
              <a:rPr lang="fr-FR" sz="1600" dirty="0" err="1"/>
              <a:t>safrol</a:t>
            </a:r>
            <a:r>
              <a:rPr lang="fr-FR" sz="1600" dirty="0"/>
              <a:t> ( safran et sassafras), </a:t>
            </a:r>
          </a:p>
          <a:p>
            <a:r>
              <a:rPr lang="fr-FR" sz="1600" dirty="0"/>
              <a:t>le méthyl-</a:t>
            </a:r>
            <a:r>
              <a:rPr lang="fr-FR" sz="1600" dirty="0" err="1"/>
              <a:t>eugenol</a:t>
            </a:r>
            <a:r>
              <a:rPr lang="fr-FR" sz="1600" dirty="0"/>
              <a:t> (Rose, citronnelle) </a:t>
            </a:r>
          </a:p>
          <a:p>
            <a:r>
              <a:rPr lang="fr-FR" sz="1600" dirty="0"/>
              <a:t>Elles doivent  être à un seuil très bas de sécurité dans le produit fini</a:t>
            </a:r>
          </a:p>
          <a:p>
            <a:r>
              <a:rPr lang="fr-FR" sz="1600" dirty="0"/>
              <a:t>les huiles essentielles sensibles à l’oxydation doivent être contrôlées pour vérification</a:t>
            </a:r>
          </a:p>
          <a:p>
            <a:r>
              <a:rPr lang="fr-FR" sz="1600" dirty="0"/>
              <a:t>Ces ingrédients naturels sont autant règlementés que tout autre ingrédient pour éviter les risques de sécurité. </a:t>
            </a:r>
          </a:p>
        </p:txBody>
      </p:sp>
      <p:sp>
        <p:nvSpPr>
          <p:cNvPr id="8" name="ZoneTexte 7">
            <a:extLst>
              <a:ext uri="{FF2B5EF4-FFF2-40B4-BE49-F238E27FC236}">
                <a16:creationId xmlns:a16="http://schemas.microsoft.com/office/drawing/2014/main" xmlns="" id="{08455907-8C29-485F-B278-399D59D467BE}"/>
              </a:ext>
            </a:extLst>
          </p:cNvPr>
          <p:cNvSpPr txBox="1"/>
          <p:nvPr/>
        </p:nvSpPr>
        <p:spPr>
          <a:xfrm>
            <a:off x="1815413" y="5061797"/>
            <a:ext cx="9666072" cy="1169551"/>
          </a:xfrm>
          <a:prstGeom prst="rect">
            <a:avLst/>
          </a:prstGeom>
          <a:solidFill>
            <a:schemeClr val="accent4">
              <a:lumMod val="20000"/>
              <a:lumOff val="80000"/>
            </a:schemeClr>
          </a:solidFill>
        </p:spPr>
        <p:txBody>
          <a:bodyPr wrap="square">
            <a:spAutoFit/>
          </a:bodyPr>
          <a:lstStyle/>
          <a:p>
            <a:r>
              <a:rPr lang="fr-FR" sz="1800" b="1" i="1" dirty="0"/>
              <a:t>L’intérêt des huiles essentielles est qu’elles représentent le </a:t>
            </a:r>
            <a:r>
              <a:rPr lang="fr-FR" sz="1800" b="1" i="1" dirty="0" err="1"/>
              <a:t>totum</a:t>
            </a:r>
            <a:r>
              <a:rPr lang="fr-FR" sz="1800" b="1" i="1" dirty="0"/>
              <a:t> du parfum de la plante, contrairement à un parfum de synthèse qui est lui l’assemblages de molécules créé par le parfumeur, les</a:t>
            </a:r>
            <a:r>
              <a:rPr lang="fr-FR" sz="1600" b="1" i="1" dirty="0"/>
              <a:t> HE possèdent des propriétés apaisantes, régénérantes, purifiantes, tonifiantes,</a:t>
            </a:r>
          </a:p>
          <a:p>
            <a:r>
              <a:rPr lang="fr-FR" sz="1600" b="1" i="1" dirty="0"/>
              <a:t>relaxantes, raffermissantes… précieuses en cosmétique</a:t>
            </a:r>
          </a:p>
        </p:txBody>
      </p:sp>
      <p:pic>
        <p:nvPicPr>
          <p:cNvPr id="4098" name="Picture 2" descr="Les huiles essentielles revitalisent l'industrie cosmétique">
            <a:extLst>
              <a:ext uri="{FF2B5EF4-FFF2-40B4-BE49-F238E27FC236}">
                <a16:creationId xmlns:a16="http://schemas.microsoft.com/office/drawing/2014/main" xmlns="" id="{A381677C-A601-4842-A9E0-A3829D14F2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0675" y="0"/>
            <a:ext cx="3949829" cy="1865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56733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962024" y="860753"/>
            <a:ext cx="5686425" cy="523220"/>
          </a:xfrm>
          <a:prstGeom prst="rect">
            <a:avLst/>
          </a:prstGeom>
          <a:noFill/>
        </p:spPr>
        <p:txBody>
          <a:bodyPr wrap="square" rtlCol="0">
            <a:spAutoFit/>
          </a:bodyPr>
          <a:lstStyle/>
          <a:p>
            <a:r>
              <a:rPr lang="fr-FR" sz="2800" dirty="0"/>
              <a:t>LES INGREDIENTS CONTROVERSES </a:t>
            </a:r>
          </a:p>
        </p:txBody>
      </p:sp>
      <p:sp>
        <p:nvSpPr>
          <p:cNvPr id="8" name="ZoneTexte 7">
            <a:extLst>
              <a:ext uri="{FF2B5EF4-FFF2-40B4-BE49-F238E27FC236}">
                <a16:creationId xmlns:a16="http://schemas.microsoft.com/office/drawing/2014/main" xmlns="" id="{353D296D-F559-4012-99BA-14B2C6D781AD}"/>
              </a:ext>
            </a:extLst>
          </p:cNvPr>
          <p:cNvSpPr txBox="1"/>
          <p:nvPr/>
        </p:nvSpPr>
        <p:spPr>
          <a:xfrm>
            <a:off x="1375730" y="1476048"/>
            <a:ext cx="9182102" cy="5416868"/>
          </a:xfrm>
          <a:prstGeom prst="rect">
            <a:avLst/>
          </a:prstGeom>
          <a:noFill/>
        </p:spPr>
        <p:txBody>
          <a:bodyPr wrap="square" rtlCol="0">
            <a:spAutoFit/>
          </a:bodyPr>
          <a:lstStyle/>
          <a:p>
            <a:r>
              <a:rPr lang="fr-FR" sz="1600" b="1" dirty="0"/>
              <a:t>Les Ingrédients naturels cas des huiles essentielles</a:t>
            </a:r>
          </a:p>
          <a:p>
            <a:r>
              <a:rPr lang="fr-FR" sz="1600" dirty="0"/>
              <a:t>Comme tout autre ingrédient, les huiles essentielles doivent être utilisées en cosmétique en respectant :</a:t>
            </a:r>
          </a:p>
          <a:p>
            <a:r>
              <a:rPr lang="fr-FR" sz="1600" dirty="0"/>
              <a:t>	le règlement européen</a:t>
            </a:r>
          </a:p>
          <a:p>
            <a:r>
              <a:rPr lang="fr-FR" sz="1600" dirty="0"/>
              <a:t>	les recommandations de l’IFRA pour les parfums</a:t>
            </a:r>
          </a:p>
          <a:p>
            <a:endParaRPr lang="fr-FR" sz="1600" b="1" dirty="0"/>
          </a:p>
          <a:p>
            <a:r>
              <a:rPr lang="fr-FR" sz="1600" b="1" dirty="0"/>
              <a:t>La principale polémique publique et scientifique concerne </a:t>
            </a:r>
            <a:r>
              <a:rPr lang="fr-FR" sz="1600" b="1" u="sng" dirty="0">
                <a:solidFill>
                  <a:schemeClr val="accent6">
                    <a:lumMod val="50000"/>
                  </a:schemeClr>
                </a:solidFill>
              </a:rPr>
              <a:t>le pouvoir allergisant des huiles essentielles</a:t>
            </a:r>
            <a:endParaRPr lang="fr-FR" sz="1600" u="sng" dirty="0">
              <a:solidFill>
                <a:schemeClr val="accent6">
                  <a:lumMod val="50000"/>
                </a:schemeClr>
              </a:solidFill>
            </a:endParaRPr>
          </a:p>
          <a:p>
            <a:endParaRPr lang="fr-FR" sz="1600" dirty="0"/>
          </a:p>
          <a:p>
            <a:r>
              <a:rPr lang="fr-FR" sz="1600" dirty="0"/>
              <a:t>Comme les parfums, les Huiles essentielles  font l’objet </a:t>
            </a:r>
            <a:r>
              <a:rPr lang="fr-FR" sz="1600" b="1" dirty="0"/>
              <a:t>d’une obligation d’étiquetage</a:t>
            </a:r>
            <a:r>
              <a:rPr lang="fr-FR" sz="1600" dirty="0"/>
              <a:t>, elles contiennent des molécules à potentiel allergisant avec </a:t>
            </a:r>
            <a:r>
              <a:rPr lang="fr-FR" sz="1600" b="1" u="sng" dirty="0">
                <a:solidFill>
                  <a:schemeClr val="accent6">
                    <a:lumMod val="50000"/>
                  </a:schemeClr>
                </a:solidFill>
              </a:rPr>
              <a:t>obligation de les indiquer dans la liste INCI (liste de 26 allergènes).</a:t>
            </a:r>
          </a:p>
          <a:p>
            <a:r>
              <a:rPr lang="fr-FR" sz="1600" dirty="0"/>
              <a:t>Le potentiel allergisant a été testé surtout sur des molécules isolées, parfois de synthèse. L’extension de ce risque allergisant aux huiles essentielles contenant ces molécules peut paraitre logique. Cependant d’autres travaux montre que l’huile essentielle de lavande au cœur de la polémique, pourrait atténuer les processus allergique. Une autre étude écarte l’essence de lavande </a:t>
            </a:r>
            <a:r>
              <a:rPr lang="fr-FR" sz="1600" dirty="0" smtClean="0"/>
              <a:t>dans les cosmétiques comme </a:t>
            </a:r>
            <a:r>
              <a:rPr lang="fr-FR" sz="1600" dirty="0"/>
              <a:t>cause principale des allergies qui lui étaient </a:t>
            </a:r>
            <a:r>
              <a:rPr lang="fr-FR" sz="1600" dirty="0" smtClean="0"/>
              <a:t>attribuées mais incrimine surtout les bouquets et autres objet parfumés à la lavande.</a:t>
            </a:r>
            <a:endParaRPr lang="fr-FR" sz="1600" dirty="0"/>
          </a:p>
          <a:p>
            <a:endParaRPr lang="fr-FR" sz="1400" dirty="0"/>
          </a:p>
          <a:p>
            <a:endParaRPr lang="fr-FR" sz="1400" dirty="0"/>
          </a:p>
          <a:p>
            <a:r>
              <a:rPr lang="fr-FR" sz="1200" b="1" dirty="0" err="1">
                <a:hlinkClick r:id="rId4"/>
              </a:rPr>
              <a:t>Lavender</a:t>
            </a:r>
            <a:r>
              <a:rPr lang="fr-FR" sz="1200" b="1" dirty="0">
                <a:hlinkClick r:id="rId4"/>
              </a:rPr>
              <a:t> essential </a:t>
            </a:r>
            <a:r>
              <a:rPr lang="fr-FR" sz="1200" b="1" dirty="0" err="1">
                <a:hlinkClick r:id="rId4"/>
              </a:rPr>
              <a:t>oil</a:t>
            </a:r>
            <a:r>
              <a:rPr lang="fr-FR" sz="1200" b="1" dirty="0">
                <a:hlinkClick r:id="rId4"/>
              </a:rPr>
              <a:t> inhalation </a:t>
            </a:r>
            <a:r>
              <a:rPr lang="fr-FR" sz="1200" b="1" dirty="0" err="1">
                <a:hlinkClick r:id="rId4"/>
              </a:rPr>
              <a:t>suppresses</a:t>
            </a:r>
            <a:r>
              <a:rPr lang="fr-FR" sz="1200" b="1" dirty="0">
                <a:hlinkClick r:id="rId4"/>
              </a:rPr>
              <a:t> </a:t>
            </a:r>
            <a:r>
              <a:rPr lang="fr-FR" sz="1200" b="1" dirty="0" err="1">
                <a:hlinkClick r:id="rId4"/>
              </a:rPr>
              <a:t>allergic</a:t>
            </a:r>
            <a:r>
              <a:rPr lang="fr-FR" sz="1200" b="1" dirty="0">
                <a:hlinkClick r:id="rId4"/>
              </a:rPr>
              <a:t> </a:t>
            </a:r>
            <a:r>
              <a:rPr lang="fr-FR" sz="1200" b="1" dirty="0" err="1">
                <a:hlinkClick r:id="rId4"/>
              </a:rPr>
              <a:t>airway</a:t>
            </a:r>
            <a:r>
              <a:rPr lang="fr-FR" sz="1200" b="1" dirty="0">
                <a:hlinkClick r:id="rId4"/>
              </a:rPr>
              <a:t> inflammation and </a:t>
            </a:r>
            <a:r>
              <a:rPr lang="fr-FR" sz="1200" b="1" dirty="0" err="1">
                <a:hlinkClick r:id="rId4"/>
              </a:rPr>
              <a:t>mucous</a:t>
            </a:r>
            <a:r>
              <a:rPr lang="fr-FR" sz="1200" b="1" dirty="0">
                <a:hlinkClick r:id="rId4"/>
              </a:rPr>
              <a:t> </a:t>
            </a:r>
            <a:r>
              <a:rPr lang="fr-FR" sz="1200" b="1" dirty="0" err="1">
                <a:hlinkClick r:id="rId4"/>
              </a:rPr>
              <a:t>cell</a:t>
            </a:r>
            <a:r>
              <a:rPr lang="fr-FR" sz="1200" b="1" dirty="0">
                <a:hlinkClick r:id="rId4"/>
              </a:rPr>
              <a:t> hyperplasia in a murine model of </a:t>
            </a:r>
            <a:r>
              <a:rPr lang="fr-FR" sz="1200" b="1" dirty="0" err="1">
                <a:hlinkClick r:id="rId4"/>
              </a:rPr>
              <a:t>asthma</a:t>
            </a:r>
            <a:endParaRPr lang="fr-FR" sz="1200" b="1" dirty="0"/>
          </a:p>
          <a:p>
            <a:r>
              <a:rPr lang="fr-FR" sz="1200" dirty="0"/>
              <a:t>T </a:t>
            </a:r>
            <a:r>
              <a:rPr lang="fr-FR" sz="1200" dirty="0" err="1"/>
              <a:t>Ueno-Iio</a:t>
            </a:r>
            <a:r>
              <a:rPr lang="fr-FR" sz="1200" dirty="0"/>
              <a:t>, M </a:t>
            </a:r>
            <a:r>
              <a:rPr lang="fr-FR" sz="1200" dirty="0" err="1"/>
              <a:t>Shibakura</a:t>
            </a:r>
            <a:r>
              <a:rPr lang="fr-FR" sz="1200" dirty="0"/>
              <a:t>, K </a:t>
            </a:r>
            <a:r>
              <a:rPr lang="fr-FR" sz="1200" dirty="0" err="1"/>
              <a:t>Yokota</a:t>
            </a:r>
            <a:r>
              <a:rPr lang="fr-FR" sz="1200" dirty="0"/>
              <a:t>, M </a:t>
            </a:r>
            <a:r>
              <a:rPr lang="fr-FR" sz="1200" dirty="0" err="1"/>
              <a:t>Aoe</a:t>
            </a:r>
            <a:r>
              <a:rPr lang="fr-FR" sz="1200" dirty="0"/>
              <a:t>, T </a:t>
            </a:r>
            <a:r>
              <a:rPr lang="fr-FR" sz="1200" dirty="0" err="1"/>
              <a:t>Hyoda</a:t>
            </a:r>
            <a:r>
              <a:rPr lang="fr-FR" sz="1200" dirty="0"/>
              <a:t>… - Life sciences, 2014 - Elsevier</a:t>
            </a:r>
          </a:p>
          <a:p>
            <a:r>
              <a:rPr lang="fr-FR" sz="1400" b="1" dirty="0" err="1">
                <a:hlinkClick r:id="rId5"/>
              </a:rPr>
              <a:t>Results</a:t>
            </a:r>
            <a:r>
              <a:rPr lang="fr-FR" sz="1400" b="1" dirty="0">
                <a:hlinkClick r:id="rId5"/>
              </a:rPr>
              <a:t> of patch </a:t>
            </a:r>
            <a:r>
              <a:rPr lang="fr-FR" sz="1400" b="1" dirty="0" err="1">
                <a:hlinkClick r:id="rId5"/>
              </a:rPr>
              <a:t>testing</a:t>
            </a:r>
            <a:r>
              <a:rPr lang="fr-FR" sz="1400" b="1" dirty="0">
                <a:hlinkClick r:id="rId5"/>
              </a:rPr>
              <a:t> </a:t>
            </a:r>
            <a:r>
              <a:rPr lang="fr-FR" sz="1400" b="1" dirty="0" err="1">
                <a:hlinkClick r:id="rId5"/>
              </a:rPr>
              <a:t>with</a:t>
            </a:r>
            <a:r>
              <a:rPr lang="fr-FR" sz="1400" b="1" dirty="0">
                <a:hlinkClick r:id="rId5"/>
              </a:rPr>
              <a:t> </a:t>
            </a:r>
            <a:r>
              <a:rPr lang="fr-FR" sz="1400" b="1" dirty="0" err="1">
                <a:hlinkClick r:id="rId5"/>
              </a:rPr>
              <a:t>lavender</a:t>
            </a:r>
            <a:r>
              <a:rPr lang="fr-FR" sz="1400" b="1" dirty="0">
                <a:hlinkClick r:id="rId5"/>
              </a:rPr>
              <a:t> </a:t>
            </a:r>
            <a:r>
              <a:rPr lang="fr-FR" sz="1400" b="1" dirty="0" err="1">
                <a:hlinkClick r:id="rId5"/>
              </a:rPr>
              <a:t>oil</a:t>
            </a:r>
            <a:r>
              <a:rPr lang="fr-FR" sz="1400" b="1" dirty="0">
                <a:hlinkClick r:id="rId5"/>
              </a:rPr>
              <a:t> in </a:t>
            </a:r>
            <a:r>
              <a:rPr lang="fr-FR" sz="1400" b="1" dirty="0" err="1">
                <a:hlinkClick r:id="rId5"/>
              </a:rPr>
              <a:t>Japan</a:t>
            </a:r>
            <a:endParaRPr lang="fr-FR" sz="1400" b="1" dirty="0"/>
          </a:p>
          <a:p>
            <a:r>
              <a:rPr lang="fr-FR" sz="1400" dirty="0"/>
              <a:t>M </a:t>
            </a:r>
            <a:r>
              <a:rPr lang="fr-FR" sz="1400" dirty="0" err="1"/>
              <a:t>Sugiura</a:t>
            </a:r>
            <a:r>
              <a:rPr lang="fr-FR" sz="1400" dirty="0"/>
              <a:t>, R </a:t>
            </a:r>
            <a:r>
              <a:rPr lang="fr-FR" sz="1400" dirty="0" err="1"/>
              <a:t>Hayakawa</a:t>
            </a:r>
            <a:r>
              <a:rPr lang="fr-FR" sz="1400" dirty="0"/>
              <a:t>, Y </a:t>
            </a:r>
            <a:r>
              <a:rPr lang="fr-FR" sz="1400" dirty="0" err="1"/>
              <a:t>Kato</a:t>
            </a:r>
            <a:r>
              <a:rPr lang="fr-FR" sz="1400" dirty="0"/>
              <a:t>, K </a:t>
            </a:r>
            <a:r>
              <a:rPr lang="fr-FR" sz="1400" dirty="0" err="1"/>
              <a:t>Sugiura</a:t>
            </a:r>
            <a:r>
              <a:rPr lang="fr-FR" sz="1400" dirty="0"/>
              <a:t>… - Contact …, 2000 - </a:t>
            </a:r>
            <a:r>
              <a:rPr lang="fr-FR" sz="1400" dirty="0" err="1"/>
              <a:t>Wiley</a:t>
            </a:r>
            <a:r>
              <a:rPr lang="fr-FR" sz="1400" dirty="0"/>
              <a:t> Online Library</a:t>
            </a:r>
          </a:p>
          <a:p>
            <a:endParaRPr lang="fr-FR" sz="1400" dirty="0"/>
          </a:p>
          <a:p>
            <a:endParaRPr lang="fr-FR" sz="1400" dirty="0"/>
          </a:p>
          <a:p>
            <a:endParaRPr lang="fr-FR" sz="1400" dirty="0"/>
          </a:p>
        </p:txBody>
      </p:sp>
    </p:spTree>
    <p:extLst>
      <p:ext uri="{BB962C8B-B14F-4D97-AF65-F5344CB8AC3E}">
        <p14:creationId xmlns:p14="http://schemas.microsoft.com/office/powerpoint/2010/main" val="3278096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0781" cy="6858000"/>
          </a:xfrm>
          <a:prstGeom prst="rect">
            <a:avLst/>
          </a:prstGeom>
        </p:spPr>
      </p:pic>
      <p:sp>
        <p:nvSpPr>
          <p:cNvPr id="7" name="ZoneTexte 6">
            <a:extLst>
              <a:ext uri="{FF2B5EF4-FFF2-40B4-BE49-F238E27FC236}">
                <a16:creationId xmlns:a16="http://schemas.microsoft.com/office/drawing/2014/main" xmlns="" id="{C7502793-6B4D-4B5C-8DF5-34C2AC8B753E}"/>
              </a:ext>
            </a:extLst>
          </p:cNvPr>
          <p:cNvSpPr txBox="1"/>
          <p:nvPr/>
        </p:nvSpPr>
        <p:spPr>
          <a:xfrm>
            <a:off x="962024" y="860753"/>
            <a:ext cx="5686425" cy="523220"/>
          </a:xfrm>
          <a:prstGeom prst="rect">
            <a:avLst/>
          </a:prstGeom>
          <a:noFill/>
        </p:spPr>
        <p:txBody>
          <a:bodyPr wrap="square" rtlCol="0">
            <a:spAutoFit/>
          </a:bodyPr>
          <a:lstStyle/>
          <a:p>
            <a:r>
              <a:rPr lang="fr-FR" sz="2800" dirty="0"/>
              <a:t>LES INGREDIENTS CONTROVERSES </a:t>
            </a:r>
          </a:p>
        </p:txBody>
      </p:sp>
      <p:sp>
        <p:nvSpPr>
          <p:cNvPr id="8" name="ZoneTexte 7">
            <a:extLst>
              <a:ext uri="{FF2B5EF4-FFF2-40B4-BE49-F238E27FC236}">
                <a16:creationId xmlns:a16="http://schemas.microsoft.com/office/drawing/2014/main" xmlns="" id="{353D296D-F559-4012-99BA-14B2C6D781AD}"/>
              </a:ext>
            </a:extLst>
          </p:cNvPr>
          <p:cNvSpPr txBox="1"/>
          <p:nvPr/>
        </p:nvSpPr>
        <p:spPr>
          <a:xfrm>
            <a:off x="1375730" y="1476048"/>
            <a:ext cx="9182102" cy="3416320"/>
          </a:xfrm>
          <a:prstGeom prst="rect">
            <a:avLst/>
          </a:prstGeom>
          <a:noFill/>
        </p:spPr>
        <p:txBody>
          <a:bodyPr wrap="square" rtlCol="0">
            <a:spAutoFit/>
          </a:bodyPr>
          <a:lstStyle/>
          <a:p>
            <a:r>
              <a:rPr lang="fr-FR" b="1" dirty="0"/>
              <a:t>Les Ingrédients naturels cas des huiles essentielles</a:t>
            </a:r>
          </a:p>
          <a:p>
            <a:endParaRPr lang="fr-FR" b="1" dirty="0"/>
          </a:p>
          <a:p>
            <a:r>
              <a:rPr lang="fr-FR" dirty="0"/>
              <a:t>Sans nier le pouvoir allergisant potentiel des huiles essentielles, le risque et l’ampleur des réaction sont loin d’être démontrés.</a:t>
            </a:r>
          </a:p>
          <a:p>
            <a:r>
              <a:rPr lang="fr-FR" dirty="0"/>
              <a:t>Les huiles essentielles, dosées raisonnablement, en se conformant aux recommandations règlementaires, ne sont pas des ingrédients à risque </a:t>
            </a:r>
            <a:r>
              <a:rPr lang="fr-FR" b="1" u="sng" dirty="0">
                <a:solidFill>
                  <a:schemeClr val="accent6">
                    <a:lumMod val="50000"/>
                  </a:schemeClr>
                </a:solidFill>
              </a:rPr>
              <a:t>mais des ingrédients actifs concentrés aux nombreuses </a:t>
            </a:r>
            <a:r>
              <a:rPr lang="fr-FR" b="1" u="sng" dirty="0" smtClean="0">
                <a:solidFill>
                  <a:schemeClr val="accent6">
                    <a:lumMod val="50000"/>
                  </a:schemeClr>
                </a:solidFill>
              </a:rPr>
              <a:t>vertus.</a:t>
            </a:r>
            <a:endParaRPr lang="fr-FR" b="1" u="sng" dirty="0">
              <a:solidFill>
                <a:schemeClr val="accent6">
                  <a:lumMod val="50000"/>
                </a:schemeClr>
              </a:solidFill>
            </a:endParaRPr>
          </a:p>
          <a:p>
            <a:endParaRPr lang="fr-FR" b="1" u="sng" dirty="0">
              <a:solidFill>
                <a:schemeClr val="accent6">
                  <a:lumMod val="50000"/>
                </a:schemeClr>
              </a:solidFill>
            </a:endParaRPr>
          </a:p>
          <a:p>
            <a:endParaRPr lang="fr-FR" dirty="0"/>
          </a:p>
          <a:p>
            <a:endParaRPr lang="fr-FR" dirty="0"/>
          </a:p>
          <a:p>
            <a:endParaRPr lang="fr-FR" dirty="0"/>
          </a:p>
          <a:p>
            <a:endParaRPr lang="fr-FR" dirty="0"/>
          </a:p>
        </p:txBody>
      </p:sp>
      <p:pic>
        <p:nvPicPr>
          <p:cNvPr id="7170" name="Picture 2" descr="QUELLES HUILES ESSENTIELLES UTILISER POUR UN MASSAGE RELAXANT ? - Samourai  des mots">
            <a:extLst>
              <a:ext uri="{FF2B5EF4-FFF2-40B4-BE49-F238E27FC236}">
                <a16:creationId xmlns:a16="http://schemas.microsoft.com/office/drawing/2014/main" xmlns="" id="{98BD419D-3F03-4500-BA8C-D0B96CAF59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3205"/>
          <a:stretch/>
        </p:blipFill>
        <p:spPr bwMode="auto">
          <a:xfrm>
            <a:off x="6980169" y="3771572"/>
            <a:ext cx="4953393" cy="2860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181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 y="0"/>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1419224" y="1122363"/>
            <a:ext cx="9248775" cy="369332"/>
          </a:xfrm>
          <a:prstGeom prst="rect">
            <a:avLst/>
          </a:prstGeom>
          <a:noFill/>
        </p:spPr>
        <p:txBody>
          <a:bodyPr wrap="square" rtlCol="0">
            <a:spAutoFit/>
          </a:bodyPr>
          <a:lstStyle/>
          <a:p>
            <a:pPr algn="ctr"/>
            <a:r>
              <a:rPr lang="fr-FR" dirty="0"/>
              <a:t>INNOCUITE des cosmétiques BIO</a:t>
            </a:r>
          </a:p>
        </p:txBody>
      </p:sp>
      <p:sp>
        <p:nvSpPr>
          <p:cNvPr id="4" name="ZoneTexte 3"/>
          <p:cNvSpPr txBox="1"/>
          <p:nvPr/>
        </p:nvSpPr>
        <p:spPr>
          <a:xfrm>
            <a:off x="1806767" y="1893878"/>
            <a:ext cx="6962659" cy="3139321"/>
          </a:xfrm>
          <a:prstGeom prst="rect">
            <a:avLst/>
          </a:prstGeom>
          <a:noFill/>
        </p:spPr>
        <p:txBody>
          <a:bodyPr wrap="square" rtlCol="0">
            <a:spAutoFit/>
          </a:bodyPr>
          <a:lstStyle/>
          <a:p>
            <a:r>
              <a:rPr lang="fr-FR" cap="all" dirty="0"/>
              <a:t>INTRODUCTION</a:t>
            </a:r>
          </a:p>
          <a:p>
            <a:r>
              <a:rPr lang="fr-FR" cap="all" dirty="0"/>
              <a:t>Quelques points de repères pour bien choisir ses cosmétiques</a:t>
            </a:r>
          </a:p>
          <a:p>
            <a:r>
              <a:rPr lang="fr-FR" cap="all" dirty="0"/>
              <a:t>LA LISTE D’INGREDIENTS : QU’EST-CE QUE L’INCI</a:t>
            </a:r>
          </a:p>
          <a:p>
            <a:r>
              <a:rPr lang="fr-FR" cap="all" dirty="0"/>
              <a:t>Exemple </a:t>
            </a:r>
            <a:r>
              <a:rPr lang="fr-FR" cap="all" dirty="0" err="1"/>
              <a:t>dE</a:t>
            </a:r>
            <a:r>
              <a:rPr lang="fr-FR" cap="all" dirty="0"/>
              <a:t> LISTE D’INGREDIENTS</a:t>
            </a:r>
          </a:p>
          <a:p>
            <a:r>
              <a:rPr lang="fr-FR" cap="all" dirty="0"/>
              <a:t>LES INGREDIENTS CONTROVERSES </a:t>
            </a:r>
          </a:p>
          <a:p>
            <a:r>
              <a:rPr lang="fr-FR" cap="all" dirty="0"/>
              <a:t>Les contraintes de formulation en bio</a:t>
            </a:r>
          </a:p>
          <a:p>
            <a:r>
              <a:rPr lang="fr-FR" cap="all" dirty="0"/>
              <a:t>LES AUTRES </a:t>
            </a:r>
            <a:r>
              <a:rPr lang="fr-FR" cap="all" dirty="0" smtClean="0"/>
              <a:t>LABELS</a:t>
            </a:r>
          </a:p>
          <a:p>
            <a:r>
              <a:rPr lang="fr-FR" cap="all" dirty="0"/>
              <a:t>GREENWASHING</a:t>
            </a:r>
          </a:p>
          <a:p>
            <a:r>
              <a:rPr lang="fr-FR" cap="all" dirty="0" smtClean="0"/>
              <a:t>ETUDES </a:t>
            </a:r>
            <a:r>
              <a:rPr lang="fr-FR" cap="all" dirty="0"/>
              <a:t>DE DIFFERENTES FORMULES</a:t>
            </a:r>
          </a:p>
          <a:p>
            <a:r>
              <a:rPr lang="fr-FR" cap="all" dirty="0" smtClean="0"/>
              <a:t>LA </a:t>
            </a:r>
            <a:r>
              <a:rPr lang="fr-FR" cap="all" dirty="0"/>
              <a:t>CHARTE DE FORMULATION ARDEVIE</a:t>
            </a:r>
          </a:p>
          <a:p>
            <a:endParaRPr lang="fr-FR" dirty="0"/>
          </a:p>
        </p:txBody>
      </p:sp>
    </p:spTree>
    <p:extLst>
      <p:ext uri="{BB962C8B-B14F-4D97-AF65-F5344CB8AC3E}">
        <p14:creationId xmlns:p14="http://schemas.microsoft.com/office/powerpoint/2010/main" val="321238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3905717" y="753815"/>
            <a:ext cx="5500559" cy="584775"/>
          </a:xfrm>
          <a:prstGeom prst="rect">
            <a:avLst/>
          </a:prstGeom>
          <a:solidFill>
            <a:schemeClr val="bg1"/>
          </a:solidFill>
        </p:spPr>
        <p:txBody>
          <a:bodyPr wrap="square" rtlCol="0">
            <a:spAutoFit/>
          </a:bodyPr>
          <a:lstStyle/>
          <a:p>
            <a:r>
              <a:rPr lang="fr-FR" sz="3200" b="1" dirty="0" smtClean="0"/>
              <a:t>CERTIFICATION COSMOS</a:t>
            </a:r>
            <a:endParaRPr lang="fr-FR" sz="3200" b="1" dirty="0"/>
          </a:p>
        </p:txBody>
      </p:sp>
      <p:sp>
        <p:nvSpPr>
          <p:cNvPr id="7" name="ZoneTexte 6">
            <a:extLst>
              <a:ext uri="{FF2B5EF4-FFF2-40B4-BE49-F238E27FC236}">
                <a16:creationId xmlns:a16="http://schemas.microsoft.com/office/drawing/2014/main" xmlns="" id="{B4FA4B95-D5DA-4D47-9FA8-CC9B2FF66DBA}"/>
              </a:ext>
            </a:extLst>
          </p:cNvPr>
          <p:cNvSpPr txBox="1"/>
          <p:nvPr/>
        </p:nvSpPr>
        <p:spPr>
          <a:xfrm>
            <a:off x="789983" y="1338590"/>
            <a:ext cx="6924675" cy="523220"/>
          </a:xfrm>
          <a:prstGeom prst="rect">
            <a:avLst/>
          </a:prstGeom>
          <a:noFill/>
        </p:spPr>
        <p:txBody>
          <a:bodyPr wrap="square" rtlCol="0">
            <a:spAutoFit/>
          </a:bodyPr>
          <a:lstStyle/>
          <a:p>
            <a:r>
              <a:rPr lang="fr-FR" sz="2800" dirty="0"/>
              <a:t>Les contraintes de formulation en bio</a:t>
            </a:r>
          </a:p>
        </p:txBody>
      </p:sp>
      <p:sp>
        <p:nvSpPr>
          <p:cNvPr id="4" name="ZoneTexte 3"/>
          <p:cNvSpPr txBox="1"/>
          <p:nvPr/>
        </p:nvSpPr>
        <p:spPr>
          <a:xfrm>
            <a:off x="984527" y="2108200"/>
            <a:ext cx="10612030" cy="4062651"/>
          </a:xfrm>
          <a:prstGeom prst="rect">
            <a:avLst/>
          </a:prstGeom>
          <a:solidFill>
            <a:schemeClr val="bg1"/>
          </a:solidFill>
        </p:spPr>
        <p:txBody>
          <a:bodyPr wrap="square" rtlCol="0">
            <a:spAutoFit/>
          </a:bodyPr>
          <a:lstStyle/>
          <a:p>
            <a:r>
              <a:rPr lang="fr-FR" sz="2400" b="1" dirty="0">
                <a:solidFill>
                  <a:schemeClr val="accent6">
                    <a:lumMod val="50000"/>
                  </a:schemeClr>
                </a:solidFill>
              </a:rPr>
              <a:t>95 % d’ingrédients naturels au minimum</a:t>
            </a:r>
          </a:p>
          <a:p>
            <a:r>
              <a:rPr lang="fr-FR" sz="2400" b="1" dirty="0">
                <a:solidFill>
                  <a:schemeClr val="accent6">
                    <a:lumMod val="50000"/>
                  </a:schemeClr>
                </a:solidFill>
              </a:rPr>
              <a:t>5 %  maximum d’ingrédients de synthèse autorisés. </a:t>
            </a:r>
          </a:p>
          <a:p>
            <a:r>
              <a:rPr lang="fr-FR" sz="2400" b="1" dirty="0">
                <a:solidFill>
                  <a:schemeClr val="accent6">
                    <a:lumMod val="50000"/>
                  </a:schemeClr>
                </a:solidFill>
              </a:rPr>
              <a:t>20 % d’ingrédients BIO au moins </a:t>
            </a:r>
            <a:r>
              <a:rPr lang="fr-FR" sz="2000" dirty="0">
                <a:solidFill>
                  <a:schemeClr val="accent6">
                    <a:lumMod val="50000"/>
                  </a:schemeClr>
                </a:solidFill>
              </a:rPr>
              <a:t>(sur les ingrédients certifiables) </a:t>
            </a:r>
            <a:endParaRPr lang="fr-FR" sz="2400" dirty="0">
              <a:solidFill>
                <a:schemeClr val="accent6">
                  <a:lumMod val="50000"/>
                </a:schemeClr>
              </a:solidFill>
            </a:endParaRPr>
          </a:p>
          <a:p>
            <a:r>
              <a:rPr lang="fr-FR" sz="2400" b="1" dirty="0">
                <a:solidFill>
                  <a:schemeClr val="accent6">
                    <a:lumMod val="50000"/>
                  </a:schemeClr>
                </a:solidFill>
              </a:rPr>
              <a:t>Certains ingrédients doivent être bio.</a:t>
            </a:r>
          </a:p>
          <a:p>
            <a:endParaRPr lang="fr-FR" dirty="0"/>
          </a:p>
          <a:p>
            <a:r>
              <a:rPr lang="fr-FR" dirty="0"/>
              <a:t>Les procédés de fabrication des ingrédients sont également règlementés, le cosmétique certifié doit également être fabriqué par un laboratoire contrôlé qui doit respecter le cahier des charges qui garantit la bonne fabrication et un impact environnemental minimal. (par exemple les produits de nettoyage et de désinfection sont règlementés). Les emballages doivent être constitués de matériaux recyclables.</a:t>
            </a:r>
          </a:p>
          <a:p>
            <a:endParaRPr lang="fr-FR" dirty="0"/>
          </a:p>
          <a:p>
            <a:r>
              <a:rPr lang="fr-FR" dirty="0"/>
              <a:t>La certification du cosmétique garantit non seulement le respect des personnes et de l’environnement dans sa composition , mais aussi tout au long du cycle de conception et de fabrication.</a:t>
            </a:r>
          </a:p>
          <a:p>
            <a:endParaRPr lang="fr-FR" dirty="0"/>
          </a:p>
        </p:txBody>
      </p:sp>
    </p:spTree>
    <p:extLst>
      <p:ext uri="{BB962C8B-B14F-4D97-AF65-F5344CB8AC3E}">
        <p14:creationId xmlns:p14="http://schemas.microsoft.com/office/powerpoint/2010/main" val="1478798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2731671" y="711804"/>
            <a:ext cx="5450179" cy="584775"/>
          </a:xfrm>
          <a:prstGeom prst="rect">
            <a:avLst/>
          </a:prstGeom>
          <a:solidFill>
            <a:schemeClr val="bg1"/>
          </a:solidFill>
        </p:spPr>
        <p:txBody>
          <a:bodyPr wrap="square" rtlCol="0">
            <a:spAutoFit/>
          </a:bodyPr>
          <a:lstStyle/>
          <a:p>
            <a:r>
              <a:rPr lang="fr-FR" sz="3200" b="1" dirty="0" smtClean="0"/>
              <a:t>CERTIFICATION </a:t>
            </a:r>
            <a:r>
              <a:rPr lang="fr-FR" sz="3200" b="1" dirty="0"/>
              <a:t>COSMOS </a:t>
            </a:r>
          </a:p>
        </p:txBody>
      </p:sp>
      <p:sp>
        <p:nvSpPr>
          <p:cNvPr id="7" name="ZoneTexte 6">
            <a:extLst>
              <a:ext uri="{FF2B5EF4-FFF2-40B4-BE49-F238E27FC236}">
                <a16:creationId xmlns:a16="http://schemas.microsoft.com/office/drawing/2014/main" xmlns="" id="{B4FA4B95-D5DA-4D47-9FA8-CC9B2FF66DBA}"/>
              </a:ext>
            </a:extLst>
          </p:cNvPr>
          <p:cNvSpPr txBox="1"/>
          <p:nvPr/>
        </p:nvSpPr>
        <p:spPr>
          <a:xfrm>
            <a:off x="789982" y="1187554"/>
            <a:ext cx="6924675" cy="523220"/>
          </a:xfrm>
          <a:prstGeom prst="rect">
            <a:avLst/>
          </a:prstGeom>
          <a:noFill/>
        </p:spPr>
        <p:txBody>
          <a:bodyPr wrap="square" rtlCol="0">
            <a:spAutoFit/>
          </a:bodyPr>
          <a:lstStyle/>
          <a:p>
            <a:r>
              <a:rPr lang="fr-FR" sz="2800" dirty="0"/>
              <a:t>Les contraintes de formulation en bio</a:t>
            </a:r>
          </a:p>
        </p:txBody>
      </p:sp>
      <p:sp>
        <p:nvSpPr>
          <p:cNvPr id="4" name="ZoneTexte 3"/>
          <p:cNvSpPr txBox="1"/>
          <p:nvPr/>
        </p:nvSpPr>
        <p:spPr>
          <a:xfrm>
            <a:off x="789984" y="1707138"/>
            <a:ext cx="10612030" cy="4524315"/>
          </a:xfrm>
          <a:prstGeom prst="rect">
            <a:avLst/>
          </a:prstGeom>
          <a:solidFill>
            <a:schemeClr val="bg1"/>
          </a:solidFill>
        </p:spPr>
        <p:txBody>
          <a:bodyPr wrap="square" rtlCol="0">
            <a:spAutoFit/>
          </a:bodyPr>
          <a:lstStyle/>
          <a:p>
            <a:r>
              <a:rPr lang="fr-FR" sz="1600" dirty="0"/>
              <a:t>La forte limitation dans le choix des ingrédients pour un cosmétique certifié induit une plus grande difficulté à obtenir les textures, parfums et durabilité requise pour obtenir une formule séduisante. C’était particulièrement vrai au démarrage de la certification. Au bout de presque </a:t>
            </a:r>
            <a:r>
              <a:rPr lang="fr-FR" sz="1600" b="1" dirty="0"/>
              <a:t>20 ans de progression de cette cosmétique</a:t>
            </a:r>
            <a:r>
              <a:rPr lang="fr-FR" sz="1600" dirty="0"/>
              <a:t>, les ingrédients d’origine naturelle : émulsionnants, conservateurs*, parfums naturels … se sont multipliés. Si la création de ces formules reste plus difficile, les caractéristiques de </a:t>
            </a:r>
            <a:r>
              <a:rPr lang="fr-FR" sz="1600" b="1" dirty="0"/>
              <a:t>certains produits bio peuvent aujourd’hui être comparées à la plupart des meilleures formules conventionnelles.</a:t>
            </a:r>
          </a:p>
          <a:p>
            <a:endParaRPr lang="fr-FR" sz="1600" dirty="0"/>
          </a:p>
          <a:p>
            <a:r>
              <a:rPr lang="fr-FR" sz="1600" dirty="0"/>
              <a:t>La certification bio impose de conserver les formules avec </a:t>
            </a:r>
            <a:r>
              <a:rPr lang="fr-FR" sz="1600" dirty="0" smtClean="0"/>
              <a:t> </a:t>
            </a:r>
            <a:r>
              <a:rPr lang="fr-FR" sz="1600" b="1" dirty="0" smtClean="0"/>
              <a:t>des ingrédients d’origine naturelle </a:t>
            </a:r>
            <a:r>
              <a:rPr lang="fr-FR" sz="1600" dirty="0" smtClean="0"/>
              <a:t>: Alcool, </a:t>
            </a:r>
            <a:r>
              <a:rPr lang="fr-FR" sz="1600" dirty="0"/>
              <a:t>Sodium </a:t>
            </a:r>
            <a:r>
              <a:rPr lang="fr-FR" sz="1600" dirty="0" err="1" smtClean="0"/>
              <a:t>Levulinate</a:t>
            </a:r>
            <a:r>
              <a:rPr lang="fr-FR" sz="1600" dirty="0"/>
              <a:t>, </a:t>
            </a:r>
            <a:r>
              <a:rPr lang="fr-FR" sz="1600" dirty="0" err="1" smtClean="0"/>
              <a:t>Polylysine</a:t>
            </a:r>
            <a:r>
              <a:rPr lang="fr-FR" sz="1600" dirty="0"/>
              <a:t>, 	</a:t>
            </a:r>
            <a:r>
              <a:rPr lang="fr-FR" sz="1600" dirty="0" err="1"/>
              <a:t>Leuconostoc</a:t>
            </a:r>
            <a:r>
              <a:rPr lang="fr-FR" sz="1600" dirty="0"/>
              <a:t>/</a:t>
            </a:r>
            <a:r>
              <a:rPr lang="fr-FR" sz="1600" dirty="0" err="1"/>
              <a:t>Radish</a:t>
            </a:r>
            <a:r>
              <a:rPr lang="fr-FR" sz="1600" dirty="0"/>
              <a:t> </a:t>
            </a:r>
            <a:r>
              <a:rPr lang="fr-FR" sz="1600" dirty="0" err="1"/>
              <a:t>Root</a:t>
            </a:r>
            <a:r>
              <a:rPr lang="fr-FR" sz="1600" dirty="0"/>
              <a:t> Ferment </a:t>
            </a:r>
            <a:r>
              <a:rPr lang="fr-FR" sz="1600" dirty="0" err="1" smtClean="0"/>
              <a:t>Filtrate</a:t>
            </a:r>
            <a:r>
              <a:rPr lang="fr-FR" sz="1600" dirty="0"/>
              <a:t>, Lactobacillus Ferment </a:t>
            </a:r>
            <a:r>
              <a:rPr lang="fr-FR" sz="1600" dirty="0" err="1" smtClean="0"/>
              <a:t>Lysate</a:t>
            </a:r>
            <a:r>
              <a:rPr lang="fr-FR" sz="1600" dirty="0"/>
              <a:t>, </a:t>
            </a:r>
            <a:r>
              <a:rPr lang="fr-FR" sz="1600" dirty="0" err="1"/>
              <a:t>Leuconostoc</a:t>
            </a:r>
            <a:r>
              <a:rPr lang="fr-FR" sz="1600" dirty="0"/>
              <a:t> Ferment </a:t>
            </a:r>
            <a:r>
              <a:rPr lang="fr-FR" sz="1600" dirty="0" err="1" smtClean="0"/>
              <a:t>Filtrate</a:t>
            </a:r>
            <a:r>
              <a:rPr lang="fr-FR" sz="1600" dirty="0" smtClean="0"/>
              <a:t>, Sodium </a:t>
            </a:r>
            <a:r>
              <a:rPr lang="fr-FR" sz="1600" dirty="0" err="1" smtClean="0"/>
              <a:t>Anisate</a:t>
            </a:r>
            <a:r>
              <a:rPr lang="fr-FR" sz="1600" dirty="0" smtClean="0"/>
              <a:t>, ….</a:t>
            </a:r>
            <a:endParaRPr lang="fr-FR" sz="1600" dirty="0"/>
          </a:p>
          <a:p>
            <a:r>
              <a:rPr lang="fr-FR" sz="1600" dirty="0"/>
              <a:t>Ou </a:t>
            </a:r>
            <a:r>
              <a:rPr lang="fr-FR" sz="1600" b="1" dirty="0"/>
              <a:t>une </a:t>
            </a:r>
            <a:r>
              <a:rPr lang="fr-FR" sz="1600" b="1" dirty="0" smtClean="0"/>
              <a:t>courte liste de </a:t>
            </a:r>
            <a:r>
              <a:rPr lang="fr-FR" sz="1600" b="1" dirty="0"/>
              <a:t>conservateurs de synthèse </a:t>
            </a:r>
            <a:r>
              <a:rPr lang="fr-FR" sz="1600" dirty="0"/>
              <a:t>: </a:t>
            </a:r>
            <a:r>
              <a:rPr lang="fr-FR" sz="1600" i="1" dirty="0"/>
              <a:t>Acide benzoïque et ses sels, Alcool benzylique, Acide salicylique et ses sels, Acide sorbique et ses sels, Acide </a:t>
            </a:r>
            <a:r>
              <a:rPr lang="fr-FR" sz="1600" i="1" dirty="0" err="1"/>
              <a:t>déhydroacétique</a:t>
            </a:r>
            <a:r>
              <a:rPr lang="fr-FR" sz="1600" i="1" dirty="0"/>
              <a:t> et ses sels</a:t>
            </a:r>
            <a:r>
              <a:rPr lang="fr-FR" sz="1600" dirty="0"/>
              <a:t>.</a:t>
            </a:r>
          </a:p>
          <a:p>
            <a:endParaRPr lang="fr-FR" sz="1600" dirty="0"/>
          </a:p>
          <a:p>
            <a:r>
              <a:rPr lang="fr-FR" sz="1600" dirty="0"/>
              <a:t>Cette limitation ou l’absence de conservateur de synthèse permet avec un bon usage d’obtenir des formules plus douces mais aboutit le plus souvent à des formules un peu plus fragiles, qui doivent être fabriquées avec le plus grand soin et conditionnées dans ces emballages protecteurs. Ces précautions permettent d’écarter les risques et de respecter les même contraintes règlementaires que tous les autres cosmétiques</a:t>
            </a:r>
            <a:r>
              <a:rPr lang="fr-FR" sz="1600" dirty="0">
                <a:solidFill>
                  <a:schemeClr val="accent6">
                    <a:lumMod val="50000"/>
                  </a:schemeClr>
                </a:solidFill>
              </a:rPr>
              <a:t>. </a:t>
            </a:r>
            <a:r>
              <a:rPr lang="fr-FR" sz="1600" b="1" dirty="0">
                <a:solidFill>
                  <a:schemeClr val="accent6">
                    <a:lumMod val="50000"/>
                  </a:schemeClr>
                </a:solidFill>
              </a:rPr>
              <a:t>Les ingrédients naturels imposent fréquemment d’avoir une date de péremption</a:t>
            </a:r>
            <a:r>
              <a:rPr lang="fr-FR" sz="1600" dirty="0"/>
              <a:t>, en particulier les produits riches en huiles végétales. </a:t>
            </a:r>
          </a:p>
        </p:txBody>
      </p:sp>
    </p:spTree>
    <p:extLst>
      <p:ext uri="{BB962C8B-B14F-4D97-AF65-F5344CB8AC3E}">
        <p14:creationId xmlns:p14="http://schemas.microsoft.com/office/powerpoint/2010/main" val="36446139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 xmlns:a16="http://schemas.microsoft.com/office/drawing/2014/main"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 xmlns:a16="http://schemas.microsoft.com/office/drawing/2014/main"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3" y="42520"/>
            <a:ext cx="12190781" cy="6858000"/>
          </a:xfrm>
          <a:prstGeom prst="rect">
            <a:avLst/>
          </a:prstGeom>
        </p:spPr>
      </p:pic>
      <p:sp>
        <p:nvSpPr>
          <p:cNvPr id="6" name="ZoneTexte 5">
            <a:extLst>
              <a:ext uri="{FF2B5EF4-FFF2-40B4-BE49-F238E27FC236}">
                <a16:creationId xmlns="" xmlns:a16="http://schemas.microsoft.com/office/drawing/2014/main" id="{8F5BDE78-4013-4C44-9E2D-89AA8DD5F695}"/>
              </a:ext>
            </a:extLst>
          </p:cNvPr>
          <p:cNvSpPr txBox="1"/>
          <p:nvPr/>
        </p:nvSpPr>
        <p:spPr>
          <a:xfrm>
            <a:off x="733521" y="845234"/>
            <a:ext cx="9085981" cy="523220"/>
          </a:xfrm>
          <a:prstGeom prst="rect">
            <a:avLst/>
          </a:prstGeom>
          <a:noFill/>
        </p:spPr>
        <p:txBody>
          <a:bodyPr wrap="square" rtlCol="0">
            <a:spAutoFit/>
          </a:bodyPr>
          <a:lstStyle/>
          <a:p>
            <a:r>
              <a:rPr lang="fr-FR" sz="2800" b="1" dirty="0" smtClean="0"/>
              <a:t>L’EFFICACITE DES INGREDIENTS NATURELS ET BIO</a:t>
            </a:r>
            <a:endParaRPr lang="fr-FR" sz="2800" b="1" dirty="0"/>
          </a:p>
        </p:txBody>
      </p:sp>
      <p:sp>
        <p:nvSpPr>
          <p:cNvPr id="7" name="ZoneTexte 6"/>
          <p:cNvSpPr txBox="1"/>
          <p:nvPr/>
        </p:nvSpPr>
        <p:spPr>
          <a:xfrm>
            <a:off x="1005016" y="1573427"/>
            <a:ext cx="5148654" cy="4031873"/>
          </a:xfrm>
          <a:prstGeom prst="rect">
            <a:avLst/>
          </a:prstGeom>
          <a:noFill/>
        </p:spPr>
        <p:txBody>
          <a:bodyPr wrap="none" rtlCol="0">
            <a:spAutoFit/>
          </a:bodyPr>
          <a:lstStyle/>
          <a:p>
            <a:r>
              <a:rPr lang="fr-FR" sz="2000" dirty="0" smtClean="0"/>
              <a:t>Les acides </a:t>
            </a:r>
            <a:r>
              <a:rPr lang="fr-FR" sz="2000" dirty="0" err="1" smtClean="0"/>
              <a:t>hyaluroniques</a:t>
            </a:r>
            <a:endParaRPr lang="fr-FR" sz="2000" dirty="0" smtClean="0"/>
          </a:p>
          <a:p>
            <a:endParaRPr lang="fr-FR" sz="2000" dirty="0" smtClean="0"/>
          </a:p>
          <a:p>
            <a:r>
              <a:rPr lang="fr-FR" dirty="0" smtClean="0"/>
              <a:t>				</a:t>
            </a:r>
            <a:r>
              <a:rPr lang="fr-FR" u="sng" dirty="0" smtClean="0"/>
              <a:t>La fabrication</a:t>
            </a:r>
          </a:p>
          <a:p>
            <a:endParaRPr lang="fr-FR" dirty="0"/>
          </a:p>
          <a:p>
            <a:endParaRPr lang="fr-FR" dirty="0" smtClean="0"/>
          </a:p>
          <a:p>
            <a:endParaRPr lang="fr-FR" dirty="0"/>
          </a:p>
          <a:p>
            <a:endParaRPr lang="fr-FR" dirty="0" smtClean="0"/>
          </a:p>
          <a:p>
            <a:endParaRPr lang="fr-FR" dirty="0"/>
          </a:p>
          <a:p>
            <a:endParaRPr lang="fr-FR" dirty="0" smtClean="0"/>
          </a:p>
          <a:p>
            <a:endParaRPr lang="fr-FR" dirty="0"/>
          </a:p>
          <a:p>
            <a:endParaRPr lang="fr-FR" dirty="0" smtClean="0"/>
          </a:p>
          <a:p>
            <a:endParaRPr lang="fr-FR" dirty="0"/>
          </a:p>
          <a:p>
            <a:r>
              <a:rPr lang="fr-FR" u="sng" dirty="0" smtClean="0"/>
              <a:t>L’efficacité</a:t>
            </a:r>
            <a:endParaRPr lang="fr-FR" u="sng" dirty="0"/>
          </a:p>
          <a:p>
            <a:endParaRPr lang="fr-FR" dirty="0"/>
          </a:p>
        </p:txBody>
      </p:sp>
      <p:pic>
        <p:nvPicPr>
          <p:cNvPr id="8" name="Image 7"/>
          <p:cNvPicPr>
            <a:picLocks noChangeAspect="1"/>
          </p:cNvPicPr>
          <p:nvPr/>
        </p:nvPicPr>
        <p:blipFill>
          <a:blip r:embed="rId4"/>
          <a:stretch>
            <a:fillRect/>
          </a:stretch>
        </p:blipFill>
        <p:spPr>
          <a:xfrm>
            <a:off x="6942250" y="1348387"/>
            <a:ext cx="4360479" cy="2438706"/>
          </a:xfrm>
          <a:prstGeom prst="rect">
            <a:avLst/>
          </a:prstGeom>
        </p:spPr>
      </p:pic>
      <p:pic>
        <p:nvPicPr>
          <p:cNvPr id="9" name="Image 8"/>
          <p:cNvPicPr>
            <a:picLocks noChangeAspect="1"/>
          </p:cNvPicPr>
          <p:nvPr/>
        </p:nvPicPr>
        <p:blipFill>
          <a:blip r:embed="rId5"/>
          <a:stretch>
            <a:fillRect/>
          </a:stretch>
        </p:blipFill>
        <p:spPr>
          <a:xfrm>
            <a:off x="2518913" y="2807823"/>
            <a:ext cx="4321833" cy="3231677"/>
          </a:xfrm>
          <a:prstGeom prst="rect">
            <a:avLst/>
          </a:prstGeom>
        </p:spPr>
      </p:pic>
    </p:spTree>
    <p:extLst>
      <p:ext uri="{BB962C8B-B14F-4D97-AF65-F5344CB8AC3E}">
        <p14:creationId xmlns:p14="http://schemas.microsoft.com/office/powerpoint/2010/main" val="1999311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 xmlns:a16="http://schemas.microsoft.com/office/drawing/2014/main"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 xmlns:a16="http://schemas.microsoft.com/office/drawing/2014/main"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3" y="42520"/>
            <a:ext cx="12190781" cy="6858000"/>
          </a:xfrm>
          <a:prstGeom prst="rect">
            <a:avLst/>
          </a:prstGeom>
        </p:spPr>
      </p:pic>
      <p:sp>
        <p:nvSpPr>
          <p:cNvPr id="6" name="ZoneTexte 5">
            <a:extLst>
              <a:ext uri="{FF2B5EF4-FFF2-40B4-BE49-F238E27FC236}">
                <a16:creationId xmlns="" xmlns:a16="http://schemas.microsoft.com/office/drawing/2014/main" id="{8F5BDE78-4013-4C44-9E2D-89AA8DD5F695}"/>
              </a:ext>
            </a:extLst>
          </p:cNvPr>
          <p:cNvSpPr txBox="1"/>
          <p:nvPr/>
        </p:nvSpPr>
        <p:spPr>
          <a:xfrm>
            <a:off x="733521" y="845234"/>
            <a:ext cx="9085981" cy="523220"/>
          </a:xfrm>
          <a:prstGeom prst="rect">
            <a:avLst/>
          </a:prstGeom>
          <a:noFill/>
        </p:spPr>
        <p:txBody>
          <a:bodyPr wrap="square" rtlCol="0">
            <a:spAutoFit/>
          </a:bodyPr>
          <a:lstStyle/>
          <a:p>
            <a:r>
              <a:rPr lang="fr-FR" sz="2800" b="1" dirty="0" smtClean="0"/>
              <a:t>L’EFFICACITE DES INGREDIENTS NATURELS ET BIO</a:t>
            </a:r>
            <a:endParaRPr lang="fr-FR" sz="2800" b="1" dirty="0"/>
          </a:p>
        </p:txBody>
      </p:sp>
      <p:sp>
        <p:nvSpPr>
          <p:cNvPr id="7" name="ZoneTexte 6"/>
          <p:cNvSpPr txBox="1"/>
          <p:nvPr/>
        </p:nvSpPr>
        <p:spPr>
          <a:xfrm>
            <a:off x="1391313" y="1368454"/>
            <a:ext cx="8512780" cy="4832092"/>
          </a:xfrm>
          <a:prstGeom prst="rect">
            <a:avLst/>
          </a:prstGeom>
          <a:noFill/>
        </p:spPr>
        <p:txBody>
          <a:bodyPr wrap="none" rtlCol="0">
            <a:spAutoFit/>
          </a:bodyPr>
          <a:lstStyle/>
          <a:p>
            <a:r>
              <a:rPr lang="fr-FR" dirty="0" smtClean="0"/>
              <a:t>Les acides </a:t>
            </a:r>
            <a:r>
              <a:rPr lang="fr-FR" dirty="0" err="1" smtClean="0"/>
              <a:t>hyaluroniques</a:t>
            </a:r>
            <a:r>
              <a:rPr lang="fr-FR" dirty="0" smtClean="0"/>
              <a:t> l’efficacité</a:t>
            </a:r>
          </a:p>
          <a:p>
            <a:r>
              <a:rPr lang="fr-FR" sz="1600" b="1" dirty="0" smtClean="0"/>
              <a:t>STIMULATION </a:t>
            </a:r>
            <a:r>
              <a:rPr lang="fr-FR" sz="1600" b="1" dirty="0"/>
              <a:t>DE LA SYNTHÈSE DES PROTÉINES CONSTITUTIVES DES JONCTIONS SERRÉES (</a:t>
            </a:r>
            <a:r>
              <a:rPr lang="fr-FR" sz="1600" b="1" i="1" dirty="0"/>
              <a:t>In vitro</a:t>
            </a:r>
            <a:r>
              <a:rPr lang="fr-FR" sz="1600" b="1" dirty="0" smtClean="0"/>
              <a:t>)</a:t>
            </a:r>
          </a:p>
          <a:p>
            <a:endParaRPr lang="fr-FR" dirty="0" smtClean="0"/>
          </a:p>
          <a:p>
            <a:r>
              <a:rPr lang="fr-FR" b="1" dirty="0" smtClean="0"/>
              <a:t>                                                                                                    </a:t>
            </a:r>
            <a:r>
              <a:rPr lang="fr-FR" sz="1400" b="1" dirty="0" smtClean="0"/>
              <a:t>AMÉLIORATION </a:t>
            </a:r>
          </a:p>
          <a:p>
            <a:r>
              <a:rPr lang="fr-FR" sz="1400" b="1" dirty="0"/>
              <a:t> </a:t>
            </a:r>
            <a:r>
              <a:rPr lang="fr-FR" sz="1400" b="1" dirty="0" smtClean="0"/>
              <a:t>                                                                                                                                 </a:t>
            </a:r>
            <a:r>
              <a:rPr lang="fr-FR" sz="1400" b="1" dirty="0"/>
              <a:t>L’HYDRATATION </a:t>
            </a:r>
            <a:endParaRPr lang="fr-FR" sz="1400" b="1" dirty="0" smtClean="0"/>
          </a:p>
          <a:p>
            <a:r>
              <a:rPr lang="fr-FR" sz="1400" b="1" dirty="0"/>
              <a:t> </a:t>
            </a:r>
            <a:r>
              <a:rPr lang="fr-FR" sz="1400" b="1" dirty="0" smtClean="0"/>
              <a:t>                                                                                                                             DE </a:t>
            </a:r>
            <a:r>
              <a:rPr lang="fr-FR" sz="1400" b="1" dirty="0"/>
              <a:t>LA PEAU (</a:t>
            </a:r>
            <a:r>
              <a:rPr lang="fr-FR" sz="1400" b="1" i="1" dirty="0"/>
              <a:t>In vivo</a:t>
            </a:r>
            <a:r>
              <a:rPr lang="fr-FR" sz="1400" b="1" dirty="0" smtClean="0"/>
              <a:t>)</a:t>
            </a:r>
          </a:p>
          <a:p>
            <a:endParaRPr lang="fr-FR" b="1" dirty="0" smtClean="0"/>
          </a:p>
          <a:p>
            <a:endParaRPr lang="fr-FR" b="1" dirty="0"/>
          </a:p>
          <a:p>
            <a:endParaRPr lang="fr-FR" b="1" dirty="0" smtClean="0"/>
          </a:p>
          <a:p>
            <a:endParaRPr lang="fr-FR" b="1" dirty="0"/>
          </a:p>
          <a:p>
            <a:endParaRPr lang="fr-FR" b="1" dirty="0" smtClean="0"/>
          </a:p>
          <a:p>
            <a:endParaRPr lang="fr-FR" b="1" dirty="0" smtClean="0"/>
          </a:p>
          <a:p>
            <a:endParaRPr lang="fr-FR" b="1" dirty="0"/>
          </a:p>
          <a:p>
            <a:endParaRPr lang="fr-FR" b="1" dirty="0" smtClean="0"/>
          </a:p>
          <a:p>
            <a:endParaRPr lang="fr-FR" sz="1600" b="1" dirty="0" smtClean="0"/>
          </a:p>
          <a:p>
            <a:endParaRPr lang="fr-FR" sz="1600" b="1" dirty="0"/>
          </a:p>
          <a:p>
            <a:r>
              <a:rPr lang="fr-FR" sz="1600" b="1" dirty="0" smtClean="0"/>
              <a:t>AMÉLIORATION </a:t>
            </a:r>
            <a:r>
              <a:rPr lang="fr-FR" sz="1600" b="1" dirty="0"/>
              <a:t>DES PROPRIÉTÉS </a:t>
            </a:r>
            <a:r>
              <a:rPr lang="fr-FR" sz="1600" b="1" dirty="0" smtClean="0"/>
              <a:t>BIOMÉCANIQUE </a:t>
            </a:r>
            <a:r>
              <a:rPr lang="fr-FR" sz="1600" b="1" dirty="0"/>
              <a:t>DE LA PEAU (</a:t>
            </a:r>
            <a:r>
              <a:rPr lang="fr-FR" sz="1600" b="1" i="1" dirty="0"/>
              <a:t>In vivo</a:t>
            </a:r>
            <a:r>
              <a:rPr lang="fr-FR" sz="1600" b="1" dirty="0"/>
              <a:t>)</a:t>
            </a:r>
            <a:endParaRPr lang="fr-FR" sz="1600" dirty="0"/>
          </a:p>
          <a:p>
            <a:endParaRPr lang="fr-FR" dirty="0"/>
          </a:p>
        </p:txBody>
      </p:sp>
      <p:pic>
        <p:nvPicPr>
          <p:cNvPr id="10" name="Image 9"/>
          <p:cNvPicPr>
            <a:picLocks noChangeAspect="1"/>
          </p:cNvPicPr>
          <p:nvPr/>
        </p:nvPicPr>
        <p:blipFill>
          <a:blip r:embed="rId4"/>
          <a:stretch>
            <a:fillRect/>
          </a:stretch>
        </p:blipFill>
        <p:spPr>
          <a:xfrm>
            <a:off x="7996575" y="2218331"/>
            <a:ext cx="3756097" cy="3172993"/>
          </a:xfrm>
          <a:prstGeom prst="rect">
            <a:avLst/>
          </a:prstGeom>
        </p:spPr>
      </p:pic>
      <p:cxnSp>
        <p:nvCxnSpPr>
          <p:cNvPr id="12" name="Connecteur droit avec flèche 11"/>
          <p:cNvCxnSpPr/>
          <p:nvPr/>
        </p:nvCxnSpPr>
        <p:spPr>
          <a:xfrm>
            <a:off x="7430887" y="3183147"/>
            <a:ext cx="600305" cy="62110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Connecteur droit avec flèche 18"/>
          <p:cNvCxnSpPr/>
          <p:nvPr/>
        </p:nvCxnSpPr>
        <p:spPr>
          <a:xfrm flipH="1" flipV="1">
            <a:off x="5128010" y="4916860"/>
            <a:ext cx="558118" cy="58703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1" name="Image 20"/>
          <p:cNvPicPr>
            <a:picLocks noChangeAspect="1"/>
          </p:cNvPicPr>
          <p:nvPr/>
        </p:nvPicPr>
        <p:blipFill>
          <a:blip r:embed="rId5"/>
          <a:stretch>
            <a:fillRect/>
          </a:stretch>
        </p:blipFill>
        <p:spPr>
          <a:xfrm>
            <a:off x="869480" y="2218331"/>
            <a:ext cx="4204180" cy="3354912"/>
          </a:xfrm>
          <a:prstGeom prst="rect">
            <a:avLst/>
          </a:prstGeom>
        </p:spPr>
      </p:pic>
    </p:spTree>
    <p:extLst>
      <p:ext uri="{BB962C8B-B14F-4D97-AF65-F5344CB8AC3E}">
        <p14:creationId xmlns:p14="http://schemas.microsoft.com/office/powerpoint/2010/main" val="3303875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9" y="30935"/>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620154" y="484053"/>
            <a:ext cx="4324350" cy="523220"/>
          </a:xfrm>
          <a:prstGeom prst="rect">
            <a:avLst/>
          </a:prstGeom>
          <a:solidFill>
            <a:schemeClr val="bg1"/>
          </a:solidFill>
        </p:spPr>
        <p:txBody>
          <a:bodyPr wrap="square" rtlCol="0">
            <a:spAutoFit/>
          </a:bodyPr>
          <a:lstStyle/>
          <a:p>
            <a:r>
              <a:rPr lang="fr-FR" sz="2800" dirty="0"/>
              <a:t>LES AUTRES LABELS</a:t>
            </a:r>
          </a:p>
        </p:txBody>
      </p:sp>
      <p:sp>
        <p:nvSpPr>
          <p:cNvPr id="7" name="ZoneTexte 6">
            <a:extLst>
              <a:ext uri="{FF2B5EF4-FFF2-40B4-BE49-F238E27FC236}">
                <a16:creationId xmlns:a16="http://schemas.microsoft.com/office/drawing/2014/main" xmlns="" id="{B4FA4B95-D5DA-4D47-9FA8-CC9B2FF66DBA}"/>
              </a:ext>
            </a:extLst>
          </p:cNvPr>
          <p:cNvSpPr txBox="1"/>
          <p:nvPr/>
        </p:nvSpPr>
        <p:spPr>
          <a:xfrm>
            <a:off x="2047874" y="1922463"/>
            <a:ext cx="6924675" cy="523220"/>
          </a:xfrm>
          <a:prstGeom prst="rect">
            <a:avLst/>
          </a:prstGeom>
          <a:noFill/>
        </p:spPr>
        <p:txBody>
          <a:bodyPr wrap="square" rtlCol="0">
            <a:spAutoFit/>
          </a:bodyPr>
          <a:lstStyle/>
          <a:p>
            <a:endParaRPr lang="fr-FR" sz="2800" dirty="0"/>
          </a:p>
        </p:txBody>
      </p:sp>
      <p:sp>
        <p:nvSpPr>
          <p:cNvPr id="4" name="ZoneTexte 3"/>
          <p:cNvSpPr txBox="1"/>
          <p:nvPr/>
        </p:nvSpPr>
        <p:spPr>
          <a:xfrm>
            <a:off x="809367" y="2310535"/>
            <a:ext cx="10573265" cy="2616101"/>
          </a:xfrm>
          <a:prstGeom prst="rect">
            <a:avLst/>
          </a:prstGeom>
          <a:solidFill>
            <a:schemeClr val="bg1"/>
          </a:solidFill>
        </p:spPr>
        <p:txBody>
          <a:bodyPr wrap="square" rtlCol="0">
            <a:spAutoFit/>
          </a:bodyPr>
          <a:lstStyle/>
          <a:p>
            <a:r>
              <a:rPr lang="fr-FR" b="1" dirty="0"/>
              <a:t>La </a:t>
            </a:r>
            <a:r>
              <a:rPr lang="fr-FR" sz="2000" b="1" dirty="0"/>
              <a:t>Slow Cosmétique</a:t>
            </a:r>
            <a:r>
              <a:rPr lang="fr-FR" sz="2000" dirty="0"/>
              <a:t>, label sans certification </a:t>
            </a:r>
            <a:r>
              <a:rPr lang="fr-FR" dirty="0"/>
              <a:t>: créée 2015 dont les revendications sont proches de la cosmétique bio mais avec une dimension « artisanale » , positionnée contre l’industrie cosmétique existante et privilégiant les petites sociétés. Les intentions sont excellentes mais pas les contraintes. Un exemple de comparaison avec un produit certifié : des produits slow cosmétique sont qualifiés de 100 % naturels alors qu’ils contiennent des conservateurs de synthèse. Cela n’est pas possible avec un cosmétique certifié, l’organisme de contrôle bloque cette situation. C’est tout l’intérêt de faire contrôler le produit par un organisme indépendant, ce qui n’est pas le cas de la slow cosmétique.</a:t>
            </a:r>
          </a:p>
          <a:p>
            <a:r>
              <a:rPr lang="fr-FR" dirty="0"/>
              <a:t>Les produits obtiennent le label suite à un examen </a:t>
            </a:r>
            <a:r>
              <a:rPr lang="fr-FR" dirty="0" smtClean="0"/>
              <a:t>interne (</a:t>
            </a:r>
            <a:r>
              <a:rPr lang="fr-FR" dirty="0"/>
              <a:t>sans règlement détaillé accessible) </a:t>
            </a:r>
          </a:p>
          <a:p>
            <a:r>
              <a:rPr lang="fr-FR" dirty="0"/>
              <a:t>fait par la boutique qui les distribue! Le risque de conflit d’intérêt est là.</a:t>
            </a:r>
          </a:p>
        </p:txBody>
      </p:sp>
      <p:sp>
        <p:nvSpPr>
          <p:cNvPr id="8" name="ZoneTexte 7"/>
          <p:cNvSpPr txBox="1"/>
          <p:nvPr/>
        </p:nvSpPr>
        <p:spPr>
          <a:xfrm>
            <a:off x="803960" y="1327682"/>
            <a:ext cx="10386585" cy="646331"/>
          </a:xfrm>
          <a:prstGeom prst="rect">
            <a:avLst/>
          </a:prstGeom>
          <a:solidFill>
            <a:schemeClr val="bg1"/>
          </a:solidFill>
        </p:spPr>
        <p:txBody>
          <a:bodyPr wrap="square" rtlCol="0">
            <a:spAutoFit/>
          </a:bodyPr>
          <a:lstStyle/>
          <a:p>
            <a:r>
              <a:rPr lang="fr-FR" dirty="0"/>
              <a:t>Quelques années après le lancement de la </a:t>
            </a:r>
            <a:r>
              <a:rPr lang="fr-FR" b="1" dirty="0"/>
              <a:t>certification cosmétique </a:t>
            </a:r>
            <a:r>
              <a:rPr lang="fr-FR" dirty="0"/>
              <a:t>(et son grand succès) d’autres labels sont </a:t>
            </a:r>
            <a:r>
              <a:rPr lang="fr-FR" dirty="0" smtClean="0"/>
              <a:t>apparus sur des produits non certifiés</a:t>
            </a:r>
            <a:endParaRPr lang="fr-FR" dirty="0"/>
          </a:p>
        </p:txBody>
      </p:sp>
      <p:pic>
        <p:nvPicPr>
          <p:cNvPr id="8194" name="Picture 2" descr="Qu'est-ce que le Label Slow Cosmétique ? Présentation.">
            <a:extLst>
              <a:ext uri="{FF2B5EF4-FFF2-40B4-BE49-F238E27FC236}">
                <a16:creationId xmlns:a16="http://schemas.microsoft.com/office/drawing/2014/main" xmlns="" id="{B5EBF87D-29E6-42ED-926B-373A975D7C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33496" y="4318493"/>
            <a:ext cx="2144927" cy="249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119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 y="-5981"/>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620154" y="484053"/>
            <a:ext cx="4324350" cy="523220"/>
          </a:xfrm>
          <a:prstGeom prst="rect">
            <a:avLst/>
          </a:prstGeom>
          <a:solidFill>
            <a:schemeClr val="bg1"/>
          </a:solidFill>
        </p:spPr>
        <p:txBody>
          <a:bodyPr wrap="square" rtlCol="0">
            <a:spAutoFit/>
          </a:bodyPr>
          <a:lstStyle/>
          <a:p>
            <a:r>
              <a:rPr lang="fr-FR" sz="2800" dirty="0"/>
              <a:t>LES AUTRES LABELS</a:t>
            </a:r>
          </a:p>
        </p:txBody>
      </p:sp>
      <p:sp>
        <p:nvSpPr>
          <p:cNvPr id="7" name="ZoneTexte 6">
            <a:extLst>
              <a:ext uri="{FF2B5EF4-FFF2-40B4-BE49-F238E27FC236}">
                <a16:creationId xmlns:a16="http://schemas.microsoft.com/office/drawing/2014/main" xmlns="" id="{B4FA4B95-D5DA-4D47-9FA8-CC9B2FF66DBA}"/>
              </a:ext>
            </a:extLst>
          </p:cNvPr>
          <p:cNvSpPr txBox="1"/>
          <p:nvPr/>
        </p:nvSpPr>
        <p:spPr>
          <a:xfrm>
            <a:off x="2047874" y="1922463"/>
            <a:ext cx="6924675" cy="523220"/>
          </a:xfrm>
          <a:prstGeom prst="rect">
            <a:avLst/>
          </a:prstGeom>
          <a:noFill/>
        </p:spPr>
        <p:txBody>
          <a:bodyPr wrap="square" rtlCol="0">
            <a:spAutoFit/>
          </a:bodyPr>
          <a:lstStyle/>
          <a:p>
            <a:endParaRPr lang="fr-FR" sz="2800" dirty="0"/>
          </a:p>
        </p:txBody>
      </p:sp>
      <p:sp>
        <p:nvSpPr>
          <p:cNvPr id="9" name="ZoneTexte 8"/>
          <p:cNvSpPr txBox="1"/>
          <p:nvPr/>
        </p:nvSpPr>
        <p:spPr>
          <a:xfrm>
            <a:off x="809367" y="1710600"/>
            <a:ext cx="10573265" cy="2554545"/>
          </a:xfrm>
          <a:prstGeom prst="rect">
            <a:avLst/>
          </a:prstGeom>
          <a:solidFill>
            <a:schemeClr val="bg1"/>
          </a:solidFill>
        </p:spPr>
        <p:txBody>
          <a:bodyPr wrap="square" rtlCol="0">
            <a:spAutoFit/>
          </a:bodyPr>
          <a:lstStyle/>
          <a:p>
            <a:r>
              <a:rPr lang="fr-FR" sz="2000" b="1" dirty="0"/>
              <a:t>Les labels de protection des animaux </a:t>
            </a:r>
            <a:r>
              <a:rPr lang="fr-FR" dirty="0"/>
              <a:t>: </a:t>
            </a:r>
            <a:r>
              <a:rPr lang="fr-FR" sz="2000" dirty="0" err="1"/>
              <a:t>Vegan</a:t>
            </a:r>
            <a:r>
              <a:rPr lang="fr-FR" sz="2000" dirty="0"/>
              <a:t>, </a:t>
            </a:r>
            <a:r>
              <a:rPr lang="fr-FR" sz="2000" dirty="0" err="1"/>
              <a:t>cruelty</a:t>
            </a:r>
            <a:r>
              <a:rPr lang="fr-FR" sz="2000" dirty="0"/>
              <a:t> free</a:t>
            </a:r>
            <a:r>
              <a:rPr lang="fr-FR" dirty="0"/>
              <a:t>…  </a:t>
            </a:r>
          </a:p>
          <a:p>
            <a:r>
              <a:rPr lang="fr-FR" dirty="0"/>
              <a:t>garantissent principalement l’absence de tests sur animaux et d’ingrédients </a:t>
            </a:r>
          </a:p>
          <a:p>
            <a:r>
              <a:rPr lang="fr-FR" dirty="0"/>
              <a:t>d’origine animale. </a:t>
            </a:r>
            <a:r>
              <a:rPr lang="fr-FR" b="1" dirty="0"/>
              <a:t>Il faut noter que les tests sur animaux des ingrédients et des produits cosmétiques finis sont interdits par la </a:t>
            </a:r>
            <a:r>
              <a:rPr lang="fr-FR" b="1" dirty="0" smtClean="0"/>
              <a:t>Règlementation </a:t>
            </a:r>
            <a:r>
              <a:rPr lang="fr-FR" b="1" dirty="0"/>
              <a:t>européenne</a:t>
            </a:r>
            <a:r>
              <a:rPr lang="fr-FR" dirty="0"/>
              <a:t>, le référentiel Cosmos interdit les ingrédients tirés des animaux (collagènes, élastine..) mais autorise les </a:t>
            </a:r>
            <a:r>
              <a:rPr lang="fr-FR" dirty="0" smtClean="0"/>
              <a:t>produits </a:t>
            </a:r>
            <a:r>
              <a:rPr lang="fr-FR" dirty="0"/>
              <a:t>comme le lait, la cire d’abeille interdits avec le label </a:t>
            </a:r>
            <a:r>
              <a:rPr lang="fr-FR" dirty="0" err="1"/>
              <a:t>Vegan</a:t>
            </a:r>
            <a:r>
              <a:rPr lang="fr-FR" dirty="0"/>
              <a:t>. Ces labels n’apportent pas de contraintes sur la naturalité des formules.</a:t>
            </a:r>
          </a:p>
          <a:p>
            <a:r>
              <a:rPr lang="fr-FR" dirty="0"/>
              <a:t> </a:t>
            </a:r>
          </a:p>
          <a:p>
            <a:endParaRPr lang="fr-FR" dirty="0"/>
          </a:p>
          <a:p>
            <a:r>
              <a:rPr lang="fr-FR" sz="1400" dirty="0"/>
              <a:t>voir </a:t>
            </a:r>
            <a:r>
              <a:rPr lang="fr-FR" sz="1400" dirty="0">
                <a:hlinkClick r:id="rId3"/>
              </a:rPr>
              <a:t>https://www.cosmebio.org/fr/nos-dossiers/2018-07-comparatif-labels-vegan-cruelty-free-cosmetiques/</a:t>
            </a:r>
            <a:endParaRPr lang="fr-FR" sz="1400" dirty="0"/>
          </a:p>
        </p:txBody>
      </p:sp>
      <p:pic>
        <p:nvPicPr>
          <p:cNvPr id="9218" name="Picture 2" descr="Petit comparatif des labels vegan et cruelty free en cosmétique">
            <a:extLst>
              <a:ext uri="{FF2B5EF4-FFF2-40B4-BE49-F238E27FC236}">
                <a16:creationId xmlns:a16="http://schemas.microsoft.com/office/drawing/2014/main" xmlns="" id="{B062AE06-E1A4-4446-988F-AFB812E78B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15450" y="5081587"/>
            <a:ext cx="2705100" cy="169545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bel Vegan Society - Le blog Easyparapharmacie">
            <a:extLst>
              <a:ext uri="{FF2B5EF4-FFF2-40B4-BE49-F238E27FC236}">
                <a16:creationId xmlns:a16="http://schemas.microsoft.com/office/drawing/2014/main" xmlns="" id="{B1909682-DD93-4C3C-BD2D-8B293CCF0C9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15450" y="-5982"/>
            <a:ext cx="2874110" cy="232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57681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4754"/>
            <a:ext cx="12190781" cy="6858000"/>
          </a:xfrm>
          <a:prstGeom prst="rect">
            <a:avLst/>
          </a:prstGeom>
        </p:spPr>
      </p:pic>
      <p:sp>
        <p:nvSpPr>
          <p:cNvPr id="6" name="ZoneTexte 5">
            <a:extLst>
              <a:ext uri="{FF2B5EF4-FFF2-40B4-BE49-F238E27FC236}">
                <a16:creationId xmlns:a16="http://schemas.microsoft.com/office/drawing/2014/main" xmlns="" id="{9CDB02E0-A88C-4C34-B48E-996FC0BB092A}"/>
              </a:ext>
            </a:extLst>
          </p:cNvPr>
          <p:cNvSpPr txBox="1"/>
          <p:nvPr/>
        </p:nvSpPr>
        <p:spPr>
          <a:xfrm>
            <a:off x="566609" y="354184"/>
            <a:ext cx="3980677" cy="584775"/>
          </a:xfrm>
          <a:prstGeom prst="rect">
            <a:avLst/>
          </a:prstGeom>
          <a:solidFill>
            <a:schemeClr val="bg1"/>
          </a:solidFill>
        </p:spPr>
        <p:txBody>
          <a:bodyPr wrap="square" rtlCol="0">
            <a:spAutoFit/>
          </a:bodyPr>
          <a:lstStyle/>
          <a:p>
            <a:r>
              <a:rPr lang="fr-FR" sz="3200" b="1" dirty="0"/>
              <a:t>GREENWASHING</a:t>
            </a:r>
          </a:p>
        </p:txBody>
      </p:sp>
      <p:sp>
        <p:nvSpPr>
          <p:cNvPr id="4" name="ZoneTexte 3"/>
          <p:cNvSpPr txBox="1"/>
          <p:nvPr/>
        </p:nvSpPr>
        <p:spPr>
          <a:xfrm>
            <a:off x="703423" y="1216901"/>
            <a:ext cx="8008092" cy="1938992"/>
          </a:xfrm>
          <a:prstGeom prst="rect">
            <a:avLst/>
          </a:prstGeom>
          <a:solidFill>
            <a:schemeClr val="bg1"/>
          </a:solidFill>
        </p:spPr>
        <p:txBody>
          <a:bodyPr wrap="square" rtlCol="0">
            <a:spAutoFit/>
          </a:bodyPr>
          <a:lstStyle/>
          <a:p>
            <a:r>
              <a:rPr lang="fr-FR" sz="2000" dirty="0"/>
              <a:t>Le </a:t>
            </a:r>
            <a:r>
              <a:rPr lang="fr-FR" sz="2000" dirty="0" err="1"/>
              <a:t>greenwashing</a:t>
            </a:r>
            <a:r>
              <a:rPr lang="fr-FR" sz="2000" dirty="0"/>
              <a:t> en cosmétique a évolué depuis le lancement des labels de certification bio. Les grandes tendances ont été dans un premier temps le dénigrement systématique des cosmétiques bio sur leur sécurité, leur qualité.. </a:t>
            </a:r>
            <a:r>
              <a:rPr lang="fr-FR" sz="2000" dirty="0" smtClean="0"/>
              <a:t>par </a:t>
            </a:r>
            <a:r>
              <a:rPr lang="fr-FR" sz="2000" dirty="0"/>
              <a:t>des acteurs de la cosmétique conventionnelle.</a:t>
            </a:r>
          </a:p>
          <a:p>
            <a:r>
              <a:rPr lang="fr-FR" sz="2000" dirty="0"/>
              <a:t>Aujourd’hui, force a été de constater qu’il n’en est rien et que la cosmétique naturelle certifiée rencontre un succès évident.</a:t>
            </a:r>
          </a:p>
        </p:txBody>
      </p:sp>
      <p:pic>
        <p:nvPicPr>
          <p:cNvPr id="10242" name="Picture 2" descr="Loupe images libres de droit, photos de Loupe | Depositphotos">
            <a:extLst>
              <a:ext uri="{FF2B5EF4-FFF2-40B4-BE49-F238E27FC236}">
                <a16:creationId xmlns:a16="http://schemas.microsoft.com/office/drawing/2014/main" xmlns="" id="{29738705-0572-4A3A-A2BA-CE716D501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2374" y="0"/>
            <a:ext cx="3587923" cy="23876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38C58E48-65AE-4D4B-9A52-3E44006E83E5}"/>
              </a:ext>
            </a:extLst>
          </p:cNvPr>
          <p:cNvSpPr txBox="1"/>
          <p:nvPr/>
        </p:nvSpPr>
        <p:spPr>
          <a:xfrm>
            <a:off x="703423" y="3602038"/>
            <a:ext cx="10738934" cy="2554545"/>
          </a:xfrm>
          <a:prstGeom prst="rect">
            <a:avLst/>
          </a:prstGeom>
          <a:solidFill>
            <a:schemeClr val="bg1"/>
          </a:solidFill>
        </p:spPr>
        <p:txBody>
          <a:bodyPr wrap="square">
            <a:spAutoFit/>
          </a:bodyPr>
          <a:lstStyle/>
          <a:p>
            <a:r>
              <a:rPr lang="fr-FR" sz="2000" dirty="0"/>
              <a:t>Le greenwashing a évolué vers le lancement de </a:t>
            </a:r>
            <a:r>
              <a:rPr lang="fr-FR" sz="2000" b="1" dirty="0">
                <a:solidFill>
                  <a:schemeClr val="accent6">
                    <a:lumMod val="50000"/>
                  </a:schemeClr>
                </a:solidFill>
              </a:rPr>
              <a:t>produits dits naturels</a:t>
            </a:r>
            <a:r>
              <a:rPr lang="fr-FR" sz="2000" dirty="0"/>
              <a:t>, affichant des pourcentages d’ingrédients naturels et d’ingrédients bio. Cela a été permis par la rédaction d’une norme internationale (ISO 16128) règlementant le calcul de ces ingrédients dans les formules cosmétiques. </a:t>
            </a:r>
          </a:p>
          <a:p>
            <a:r>
              <a:rPr lang="fr-FR" sz="2000" dirty="0"/>
              <a:t>Les cosmétiques conventionnels utilisant cet affichage n’ont aucune restriction concernant le reste des ingrédients, </a:t>
            </a:r>
            <a:r>
              <a:rPr lang="fr-FR" sz="2000" b="1" dirty="0">
                <a:solidFill>
                  <a:schemeClr val="accent6">
                    <a:lumMod val="50000"/>
                  </a:schemeClr>
                </a:solidFill>
              </a:rPr>
              <a:t>on peut y trouver nombre d’ingrédients interdits en cosmétique bio néfastes </a:t>
            </a:r>
            <a:r>
              <a:rPr lang="fr-FR" sz="2000" dirty="0"/>
              <a:t>pour </a:t>
            </a:r>
            <a:r>
              <a:rPr lang="fr-FR" sz="2000" dirty="0" smtClean="0"/>
              <a:t>l’environnement, avec une mesure de la naturalité large.</a:t>
            </a:r>
            <a:endParaRPr lang="fr-FR" sz="2000" dirty="0"/>
          </a:p>
          <a:p>
            <a:endParaRPr lang="fr-FR" sz="2000" dirty="0"/>
          </a:p>
          <a:p>
            <a:endParaRPr lang="fr-FR" sz="2000" dirty="0"/>
          </a:p>
        </p:txBody>
      </p:sp>
    </p:spTree>
    <p:extLst>
      <p:ext uri="{BB962C8B-B14F-4D97-AF65-F5344CB8AC3E}">
        <p14:creationId xmlns:p14="http://schemas.microsoft.com/office/powerpoint/2010/main" val="21706696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9" y="-59203"/>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1718028" y="1055799"/>
            <a:ext cx="8148461" cy="523220"/>
          </a:xfrm>
          <a:prstGeom prst="rect">
            <a:avLst/>
          </a:prstGeom>
          <a:noFill/>
        </p:spPr>
        <p:txBody>
          <a:bodyPr wrap="square" rtlCol="0">
            <a:spAutoFit/>
          </a:bodyPr>
          <a:lstStyle/>
          <a:p>
            <a:r>
              <a:rPr lang="fr-FR" sz="2800" dirty="0"/>
              <a:t>ETUDES DE DIFFERENTES FORMULES</a:t>
            </a:r>
          </a:p>
        </p:txBody>
      </p:sp>
      <p:sp>
        <p:nvSpPr>
          <p:cNvPr id="7" name="ZoneTexte 6"/>
          <p:cNvSpPr txBox="1"/>
          <p:nvPr/>
        </p:nvSpPr>
        <p:spPr>
          <a:xfrm>
            <a:off x="848497" y="4781906"/>
            <a:ext cx="237566" cy="369332"/>
          </a:xfrm>
          <a:prstGeom prst="rect">
            <a:avLst/>
          </a:prstGeom>
          <a:noFill/>
        </p:spPr>
        <p:txBody>
          <a:bodyPr wrap="none" rtlCol="0">
            <a:spAutoFit/>
          </a:bodyPr>
          <a:lstStyle/>
          <a:p>
            <a:r>
              <a:rPr lang="fr-FR" dirty="0"/>
              <a:t> </a:t>
            </a:r>
          </a:p>
        </p:txBody>
      </p:sp>
      <p:sp>
        <p:nvSpPr>
          <p:cNvPr id="8" name="ZoneTexte 7"/>
          <p:cNvSpPr txBox="1"/>
          <p:nvPr/>
        </p:nvSpPr>
        <p:spPr>
          <a:xfrm>
            <a:off x="1093883" y="1671094"/>
            <a:ext cx="184731" cy="369332"/>
          </a:xfrm>
          <a:prstGeom prst="rect">
            <a:avLst/>
          </a:prstGeom>
          <a:noFill/>
        </p:spPr>
        <p:txBody>
          <a:bodyPr wrap="none" rtlCol="0">
            <a:spAutoFit/>
          </a:bodyPr>
          <a:lstStyle/>
          <a:p>
            <a:endParaRPr lang="fr-FR" b="1" dirty="0"/>
          </a:p>
        </p:txBody>
      </p:sp>
      <p:sp>
        <p:nvSpPr>
          <p:cNvPr id="4" name="Rectangle 1"/>
          <p:cNvSpPr>
            <a:spLocks noChangeArrowheads="1"/>
          </p:cNvSpPr>
          <p:nvPr/>
        </p:nvSpPr>
        <p:spPr bwMode="auto">
          <a:xfrm>
            <a:off x="848497" y="2710342"/>
            <a:ext cx="10684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   </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848497" y="1671094"/>
            <a:ext cx="10410939" cy="4923143"/>
          </a:xfrm>
          <a:prstGeom prst="rect">
            <a:avLst/>
          </a:prstGeom>
          <a:noFill/>
        </p:spPr>
        <p:txBody>
          <a:bodyPr wrap="square" rtlCol="0">
            <a:spAutoFit/>
          </a:bodyPr>
          <a:lstStyle/>
          <a:p>
            <a:r>
              <a:rPr lang="fr-FR" b="1" dirty="0">
                <a:solidFill>
                  <a:srgbClr val="FFC000"/>
                </a:solidFill>
              </a:rPr>
              <a:t>	</a:t>
            </a:r>
            <a:r>
              <a:rPr lang="fr-FR" sz="2000" b="1" dirty="0"/>
              <a:t>crème conventionnelle très économique </a:t>
            </a:r>
          </a:p>
          <a:p>
            <a:pPr>
              <a:lnSpc>
                <a:spcPct val="107000"/>
              </a:lnSpc>
              <a:spcAft>
                <a:spcPts val="800"/>
              </a:spcAft>
            </a:pPr>
            <a:r>
              <a:rPr lang="fr-FR" dirty="0" err="1">
                <a:latin typeface="Times New Roman" panose="02020603050405020304" pitchFamily="18" charset="0"/>
                <a:ea typeface="Calibri" panose="020F0502020204030204" pitchFamily="34" charset="0"/>
                <a:cs typeface="Times New Roman" panose="02020603050405020304" pitchFamily="18" charset="0"/>
              </a:rPr>
              <a:t>Creme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Cien</a:t>
            </a:r>
            <a:r>
              <a:rPr lang="fr-FR" dirty="0">
                <a:latin typeface="Times New Roman" panose="02020603050405020304" pitchFamily="18" charset="0"/>
                <a:ea typeface="Calibri" panose="020F0502020204030204" pitchFamily="34" charset="0"/>
                <a:cs typeface="Times New Roman" panose="02020603050405020304" pitchFamily="18" charset="0"/>
              </a:rPr>
              <a:t> Q10 Intense peaux normales     </a:t>
            </a:r>
            <a:r>
              <a:rPr lang="fr-FR" dirty="0" err="1">
                <a:latin typeface="Times New Roman" panose="02020603050405020304" pitchFamily="18" charset="0"/>
                <a:ea typeface="Calibri" panose="020F0502020204030204" pitchFamily="34" charset="0"/>
                <a:cs typeface="Times New Roman" panose="02020603050405020304" pitchFamily="18" charset="0"/>
              </a:rPr>
              <a:t>Lidl</a:t>
            </a:r>
            <a:endParaRPr lang="fr-FR" dirty="0">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fr-FR" dirty="0">
                <a:latin typeface="Times New Roman" panose="02020603050405020304" pitchFamily="18" charset="0"/>
                <a:ea typeface="Calibri" panose="020F0502020204030204" pitchFamily="34" charset="0"/>
                <a:cs typeface="Times New Roman" panose="02020603050405020304" pitchFamily="18" charset="0"/>
              </a:rPr>
              <a:t> Aqua,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Dibutyl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Adipate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Glycerin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highlight>
                  <a:srgbClr val="FF0000"/>
                </a:highlight>
                <a:latin typeface="Times New Roman" panose="02020603050405020304" pitchFamily="18" charset="0"/>
                <a:ea typeface="Calibri" panose="020F0502020204030204" pitchFamily="34" charset="0"/>
                <a:cs typeface="Times New Roman" panose="02020603050405020304" pitchFamily="18" charset="0"/>
              </a:rPr>
              <a:t>Ethylhexyl</a:t>
            </a:r>
            <a:r>
              <a:rPr lang="fr-FR" dirty="0">
                <a:highlight>
                  <a:srgbClr val="FF0000"/>
                </a:highlight>
                <a:latin typeface="Times New Roman" panose="02020603050405020304" pitchFamily="18" charset="0"/>
                <a:ea typeface="Calibri" panose="020F0502020204030204" pitchFamily="34" charset="0"/>
                <a:cs typeface="Times New Roman" panose="02020603050405020304" pitchFamily="18" charset="0"/>
              </a:rPr>
              <a:t> Salicylate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Cetearyl</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Alcohol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Ethylhexyl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Triazone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Coco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Caprylate</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Alcohol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Butyl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Methoxydibenzoylmethane</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Bis-</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Ethylhexyloxyphenym</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Triazine</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Pentaerythryl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Distearate</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Glyceryl</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Stearate</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Glyceryl</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Stearate</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Citrate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Propylheptyl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Caprylate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Ethylhexyl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Triazone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Myristyl</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Myristate</a:t>
            </a:r>
            <a:r>
              <a:rPr lang="fr-FR" dirty="0" err="1">
                <a:latin typeface="Times New Roman" panose="02020603050405020304" pitchFamily="18" charset="0"/>
                <a:ea typeface="Calibri" panose="020F0502020204030204" pitchFamily="34" charset="0"/>
                <a:cs typeface="Times New Roman" panose="02020603050405020304" pitchFamily="18" charset="0"/>
              </a:rPr>
              <a:t>,</a:t>
            </a:r>
            <a:r>
              <a:rPr lang="fr-FR" dirty="0" err="1">
                <a:highlight>
                  <a:srgbClr val="FF0000"/>
                </a:highlight>
                <a:latin typeface="Times New Roman" panose="02020603050405020304" pitchFamily="18" charset="0"/>
                <a:ea typeface="Calibri" panose="020F0502020204030204" pitchFamily="34" charset="0"/>
                <a:cs typeface="Times New Roman" panose="02020603050405020304" pitchFamily="18" charset="0"/>
              </a:rPr>
              <a:t>Phenoxyethano</a:t>
            </a:r>
            <a:r>
              <a:rPr lang="fr-FR" dirty="0" err="1">
                <a:latin typeface="Times New Roman" panose="02020603050405020304" pitchFamily="18" charset="0"/>
                <a:ea typeface="Calibri" panose="020F0502020204030204" pitchFamily="34" charset="0"/>
                <a:cs typeface="Times New Roman" panose="02020603050405020304" pitchFamily="18" charset="0"/>
              </a:rPr>
              <a:t>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Sodium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Stearoyl</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Glutamate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Panthenol</a:t>
            </a:r>
            <a:r>
              <a:rPr lang="fr-FR" dirty="0">
                <a:latin typeface="Times New Roman" panose="02020603050405020304" pitchFamily="18" charset="0"/>
                <a:ea typeface="Calibri" panose="020F0502020204030204" pitchFamily="34" charset="0"/>
                <a:cs typeface="Times New Roman" panose="02020603050405020304" pitchFamily="18" charset="0"/>
              </a:rPr>
              <a:t>, CI 77891,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Tocopheryl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Acetate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Parfum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Caprylyl</a:t>
            </a:r>
            <a:r>
              <a:rPr lang="fr-FR" dirty="0">
                <a:latin typeface="Times New Roman" panose="02020603050405020304" pitchFamily="18" charset="0"/>
                <a:ea typeface="Calibri" panose="020F0502020204030204" pitchFamily="34" charset="0"/>
                <a:cs typeface="Times New Roman" panose="02020603050405020304" pitchFamily="18" charset="0"/>
              </a:rPr>
              <a:t> Glycol, </a:t>
            </a:r>
            <a:r>
              <a:rPr lang="fr-FR" dirty="0" err="1">
                <a:highlight>
                  <a:srgbClr val="FF0000"/>
                </a:highlight>
                <a:latin typeface="Times New Roman" panose="02020603050405020304" pitchFamily="18" charset="0"/>
                <a:ea typeface="Calibri" panose="020F0502020204030204" pitchFamily="34" charset="0"/>
                <a:cs typeface="Times New Roman" panose="02020603050405020304" pitchFamily="18" charset="0"/>
              </a:rPr>
              <a:t>Hydroxyacetophenone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Butyrospermum</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Parkii</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Butter,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Sclerotium</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Gum</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Allantoin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Galactoarabinan</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Helianthus</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annuus</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Seed</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Cera</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Ethylhexylglycerin</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highlight>
                  <a:srgbClr val="FF0000"/>
                </a:highlight>
                <a:latin typeface="Times New Roman" panose="02020603050405020304" pitchFamily="18" charset="0"/>
                <a:ea typeface="Calibri" panose="020F0502020204030204" pitchFamily="34" charset="0"/>
                <a:cs typeface="Times New Roman" panose="02020603050405020304" pitchFamily="18" charset="0"/>
              </a:rPr>
              <a:t>Disodium</a:t>
            </a:r>
            <a:r>
              <a:rPr lang="fr-FR" dirty="0">
                <a:highlight>
                  <a:srgbClr val="FF0000"/>
                </a:highlight>
                <a:latin typeface="Times New Roman" panose="02020603050405020304" pitchFamily="18" charset="0"/>
                <a:ea typeface="Calibri" panose="020F0502020204030204" pitchFamily="34" charset="0"/>
                <a:cs typeface="Times New Roman" panose="02020603050405020304" pitchFamily="18" charset="0"/>
              </a:rPr>
              <a:t> EDTA</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Xanthan</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Gum</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Citric</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acid</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Sodium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Hyaluronate</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Panicum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Miliaceum</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Extract</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Ubiquinone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Alcohol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latin typeface="Times New Roman" panose="02020603050405020304" pitchFamily="18" charset="0"/>
                <a:ea typeface="Calibri" panose="020F0502020204030204" pitchFamily="34" charset="0"/>
                <a:cs typeface="Times New Roman" panose="02020603050405020304" pitchFamily="18" charset="0"/>
              </a:rPr>
              <a:t>Denat</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Citronellol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Caffeine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Benzyl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Alcohol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Alpha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isomethyl</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Ionone</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Tannic</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Acid</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Chlorella</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Vulgaris</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Lupinus</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Albus</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Protein</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Ferment</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Coleus</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Forskohlii</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Root</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Extract</a:t>
            </a:r>
            <a:r>
              <a:rPr lang="fr-FR" dirty="0">
                <a:solidFill>
                  <a:srgbClr val="00B050"/>
                </a:solidFill>
                <a:latin typeface="Times New Roman" panose="02020603050405020304" pitchFamily="18" charset="0"/>
                <a:ea typeface="Calibri" panose="020F0502020204030204" pitchFamily="34" charset="0"/>
                <a:cs typeface="Times New Roman" panose="02020603050405020304" pitchFamily="18" charset="0"/>
              </a:rPr>
              <a:t>, </a:t>
            </a:r>
            <a:r>
              <a:rPr lang="fr-FR" dirty="0" err="1">
                <a:solidFill>
                  <a:srgbClr val="00B050"/>
                </a:solidFill>
                <a:latin typeface="Times New Roman" panose="02020603050405020304" pitchFamily="18" charset="0"/>
                <a:ea typeface="Calibri" panose="020F0502020204030204" pitchFamily="34" charset="0"/>
                <a:cs typeface="Times New Roman" panose="02020603050405020304" pitchFamily="18" charset="0"/>
              </a:rPr>
              <a:t>Tocopherol</a:t>
            </a:r>
            <a:r>
              <a:rPr lang="fr-FR" dirty="0">
                <a:latin typeface="Times New Roman" panose="02020603050405020304" pitchFamily="18" charset="0"/>
                <a:ea typeface="Calibri" panose="020F0502020204030204" pitchFamily="34" charset="0"/>
                <a:cs typeface="Times New Roman" panose="02020603050405020304" pitchFamily="18" charset="0"/>
              </a:rPr>
              <a:t>, </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Potassium </a:t>
            </a:r>
            <a:r>
              <a:rPr lang="fr-FR"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Sorbate</a:t>
            </a:r>
            <a:r>
              <a:rPr lang="fr-FR"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Sodium Benzoate</a:t>
            </a:r>
            <a:r>
              <a:rPr lang="fr-FR" dirty="0">
                <a:latin typeface="Times New Roman" panose="02020603050405020304" pitchFamily="18" charset="0"/>
                <a:ea typeface="Calibri" panose="020F0502020204030204" pitchFamily="34" charset="0"/>
                <a:cs typeface="Times New Roman" panose="02020603050405020304" pitchFamily="18" charset="0"/>
              </a:rPr>
              <a:t>.</a:t>
            </a:r>
          </a:p>
          <a:p>
            <a:r>
              <a:rPr lang="fr-FR" dirty="0">
                <a:solidFill>
                  <a:srgbClr val="FF0000"/>
                </a:solidFill>
              </a:rPr>
              <a:t>En rouge </a:t>
            </a:r>
            <a:r>
              <a:rPr lang="fr-FR" dirty="0"/>
              <a:t>synthèse </a:t>
            </a:r>
            <a:r>
              <a:rPr lang="fr-FR" dirty="0">
                <a:solidFill>
                  <a:srgbClr val="00B050"/>
                </a:solidFill>
              </a:rPr>
              <a:t>En vert</a:t>
            </a:r>
            <a:r>
              <a:rPr lang="fr-FR" dirty="0"/>
              <a:t>, naturel, en surligné rouge des ingrédients de synthèse contestés </a:t>
            </a:r>
          </a:p>
          <a:p>
            <a:r>
              <a:rPr lang="fr-FR" dirty="0"/>
              <a:t>pour leur sécurité</a:t>
            </a:r>
          </a:p>
          <a:p>
            <a:r>
              <a:rPr lang="fr-FR" dirty="0"/>
              <a:t>En noir non </a:t>
            </a:r>
            <a:r>
              <a:rPr lang="fr-FR" dirty="0" err="1"/>
              <a:t>certifiable</a:t>
            </a:r>
            <a:endParaRPr lang="fr-FR" b="1" dirty="0"/>
          </a:p>
          <a:p>
            <a:r>
              <a:rPr lang="fr-FR" b="1" dirty="0"/>
              <a:t>   </a:t>
            </a:r>
          </a:p>
          <a:p>
            <a:endParaRPr lang="fr-FR" b="1" dirty="0"/>
          </a:p>
        </p:txBody>
      </p:sp>
    </p:spTree>
    <p:extLst>
      <p:ext uri="{BB962C8B-B14F-4D97-AF65-F5344CB8AC3E}">
        <p14:creationId xmlns:p14="http://schemas.microsoft.com/office/powerpoint/2010/main" val="2361204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1390650" y="1038225"/>
            <a:ext cx="3248025" cy="523220"/>
          </a:xfrm>
          <a:prstGeom prst="rect">
            <a:avLst/>
          </a:prstGeom>
          <a:noFill/>
        </p:spPr>
        <p:txBody>
          <a:bodyPr wrap="square" rtlCol="0">
            <a:spAutoFit/>
          </a:bodyPr>
          <a:lstStyle/>
          <a:p>
            <a:r>
              <a:rPr lang="fr-FR" sz="2800" dirty="0"/>
              <a:t>ETUDES d’INCI</a:t>
            </a:r>
          </a:p>
        </p:txBody>
      </p:sp>
      <p:sp>
        <p:nvSpPr>
          <p:cNvPr id="7" name="ZoneTexte 6"/>
          <p:cNvSpPr txBox="1"/>
          <p:nvPr/>
        </p:nvSpPr>
        <p:spPr>
          <a:xfrm>
            <a:off x="848497" y="2150075"/>
            <a:ext cx="10041467" cy="3139321"/>
          </a:xfrm>
          <a:prstGeom prst="rect">
            <a:avLst/>
          </a:prstGeom>
          <a:noFill/>
        </p:spPr>
        <p:txBody>
          <a:bodyPr wrap="none" rtlCol="0">
            <a:spAutoFit/>
          </a:bodyPr>
          <a:lstStyle/>
          <a:p>
            <a:r>
              <a:rPr lang="fr-FR" dirty="0"/>
              <a:t> Formule INCI : Aqua / water, </a:t>
            </a:r>
            <a:r>
              <a:rPr lang="fr-FR" dirty="0" err="1">
                <a:solidFill>
                  <a:srgbClr val="00B050"/>
                </a:solidFill>
              </a:rPr>
              <a:t>glycerin</a:t>
            </a:r>
            <a:r>
              <a:rPr lang="fr-FR" dirty="0"/>
              <a:t>, </a:t>
            </a:r>
            <a:r>
              <a:rPr lang="fr-FR" dirty="0" err="1">
                <a:solidFill>
                  <a:srgbClr val="FF0000"/>
                </a:solidFill>
              </a:rPr>
              <a:t>dimethicone</a:t>
            </a:r>
            <a:r>
              <a:rPr lang="fr-FR" dirty="0"/>
              <a:t>, </a:t>
            </a:r>
            <a:r>
              <a:rPr lang="fr-FR" dirty="0" err="1">
                <a:solidFill>
                  <a:srgbClr val="FF0000"/>
                </a:solidFill>
              </a:rPr>
              <a:t>hydrogenated</a:t>
            </a:r>
            <a:r>
              <a:rPr lang="fr-FR" dirty="0">
                <a:solidFill>
                  <a:srgbClr val="FF0000"/>
                </a:solidFill>
              </a:rPr>
              <a:t> </a:t>
            </a:r>
            <a:r>
              <a:rPr lang="fr-FR" dirty="0" err="1">
                <a:solidFill>
                  <a:srgbClr val="FF0000"/>
                </a:solidFill>
              </a:rPr>
              <a:t>polyisobutene</a:t>
            </a:r>
            <a:r>
              <a:rPr lang="fr-FR" dirty="0"/>
              <a:t>, </a:t>
            </a:r>
            <a:r>
              <a:rPr lang="fr-FR" dirty="0" err="1">
                <a:solidFill>
                  <a:srgbClr val="FF0000"/>
                </a:solidFill>
              </a:rPr>
              <a:t>propylene</a:t>
            </a:r>
            <a:r>
              <a:rPr lang="fr-FR" dirty="0">
                <a:solidFill>
                  <a:srgbClr val="FF0000"/>
                </a:solidFill>
              </a:rPr>
              <a:t> glycol</a:t>
            </a:r>
            <a:r>
              <a:rPr lang="fr-FR" dirty="0"/>
              <a:t>, </a:t>
            </a:r>
          </a:p>
          <a:p>
            <a:r>
              <a:rPr lang="fr-FR" dirty="0" err="1">
                <a:solidFill>
                  <a:srgbClr val="FF0000"/>
                </a:solidFill>
              </a:rPr>
              <a:t>hydroxypropyl</a:t>
            </a:r>
            <a:r>
              <a:rPr lang="fr-FR" dirty="0">
                <a:solidFill>
                  <a:srgbClr val="FF0000"/>
                </a:solidFill>
              </a:rPr>
              <a:t> </a:t>
            </a:r>
            <a:r>
              <a:rPr lang="fr-FR" dirty="0" err="1">
                <a:solidFill>
                  <a:srgbClr val="FF0000"/>
                </a:solidFill>
              </a:rPr>
              <a:t>tetrahydropyrantriol</a:t>
            </a:r>
            <a:r>
              <a:rPr lang="fr-FR" dirty="0"/>
              <a:t>, </a:t>
            </a:r>
            <a:r>
              <a:rPr lang="fr-FR" dirty="0" err="1">
                <a:solidFill>
                  <a:srgbClr val="00B050"/>
                </a:solidFill>
              </a:rPr>
              <a:t>alcohol</a:t>
            </a:r>
            <a:r>
              <a:rPr lang="fr-FR" dirty="0">
                <a:solidFill>
                  <a:srgbClr val="00B050"/>
                </a:solidFill>
              </a:rPr>
              <a:t> </a:t>
            </a:r>
            <a:r>
              <a:rPr lang="fr-FR" dirty="0" err="1">
                <a:solidFill>
                  <a:srgbClr val="00B050"/>
                </a:solidFill>
              </a:rPr>
              <a:t>denat</a:t>
            </a:r>
            <a:r>
              <a:rPr lang="fr-FR" dirty="0"/>
              <a:t>., </a:t>
            </a:r>
            <a:r>
              <a:rPr lang="fr-FR" dirty="0" err="1">
                <a:solidFill>
                  <a:srgbClr val="FF0000"/>
                </a:solidFill>
              </a:rPr>
              <a:t>propanediol</a:t>
            </a:r>
            <a:r>
              <a:rPr lang="fr-FR" dirty="0"/>
              <a:t>, </a:t>
            </a:r>
            <a:r>
              <a:rPr lang="fr-FR" dirty="0" err="1">
                <a:solidFill>
                  <a:srgbClr val="FF0000"/>
                </a:solidFill>
              </a:rPr>
              <a:t>panthenol</a:t>
            </a:r>
            <a:r>
              <a:rPr lang="fr-FR" dirty="0"/>
              <a:t>, </a:t>
            </a:r>
            <a:r>
              <a:rPr lang="fr-FR" dirty="0" err="1">
                <a:solidFill>
                  <a:srgbClr val="FF0000"/>
                </a:solidFill>
              </a:rPr>
              <a:t>synthetic</a:t>
            </a:r>
            <a:r>
              <a:rPr lang="fr-FR" dirty="0">
                <a:solidFill>
                  <a:srgbClr val="FF0000"/>
                </a:solidFill>
              </a:rPr>
              <a:t> wax</a:t>
            </a:r>
            <a:r>
              <a:rPr lang="fr-FR" dirty="0"/>
              <a:t>, </a:t>
            </a:r>
            <a:r>
              <a:rPr lang="fr-FR" dirty="0">
                <a:solidFill>
                  <a:srgbClr val="FF0000"/>
                </a:solidFill>
              </a:rPr>
              <a:t>nylon-12</a:t>
            </a:r>
            <a:r>
              <a:rPr lang="fr-FR" dirty="0"/>
              <a:t>, </a:t>
            </a:r>
          </a:p>
          <a:p>
            <a:r>
              <a:rPr lang="fr-FR" dirty="0">
                <a:solidFill>
                  <a:srgbClr val="FF0000"/>
                </a:solidFill>
              </a:rPr>
              <a:t>peg-10 </a:t>
            </a:r>
            <a:r>
              <a:rPr lang="fr-FR" dirty="0" err="1">
                <a:solidFill>
                  <a:srgbClr val="FF0000"/>
                </a:solidFill>
              </a:rPr>
              <a:t>dimethicone</a:t>
            </a:r>
            <a:r>
              <a:rPr lang="fr-FR" dirty="0"/>
              <a:t>, </a:t>
            </a:r>
            <a:r>
              <a:rPr lang="fr-FR" dirty="0" err="1">
                <a:solidFill>
                  <a:srgbClr val="FF0000"/>
                </a:solidFill>
              </a:rPr>
              <a:t>dimethicone</a:t>
            </a:r>
            <a:r>
              <a:rPr lang="fr-FR" dirty="0">
                <a:solidFill>
                  <a:srgbClr val="FF0000"/>
                </a:solidFill>
              </a:rPr>
              <a:t>/peg-10/15 </a:t>
            </a:r>
            <a:r>
              <a:rPr lang="fr-FR" dirty="0" err="1">
                <a:solidFill>
                  <a:srgbClr val="FF0000"/>
                </a:solidFill>
              </a:rPr>
              <a:t>crosspolymer</a:t>
            </a:r>
            <a:r>
              <a:rPr lang="fr-FR" dirty="0"/>
              <a:t>, </a:t>
            </a:r>
            <a:r>
              <a:rPr lang="fr-FR" dirty="0" err="1">
                <a:solidFill>
                  <a:srgbClr val="FF0000"/>
                </a:solidFill>
              </a:rPr>
              <a:t>hydroxyethylpiperazine</a:t>
            </a:r>
            <a:r>
              <a:rPr lang="fr-FR" dirty="0">
                <a:solidFill>
                  <a:srgbClr val="FF0000"/>
                </a:solidFill>
              </a:rPr>
              <a:t> </a:t>
            </a:r>
            <a:r>
              <a:rPr lang="fr-FR" dirty="0" err="1">
                <a:solidFill>
                  <a:srgbClr val="FF0000"/>
                </a:solidFill>
              </a:rPr>
              <a:t>ethane</a:t>
            </a:r>
            <a:r>
              <a:rPr lang="fr-FR" dirty="0">
                <a:solidFill>
                  <a:srgbClr val="FF0000"/>
                </a:solidFill>
              </a:rPr>
              <a:t> </a:t>
            </a:r>
            <a:r>
              <a:rPr lang="fr-FR" dirty="0" err="1">
                <a:solidFill>
                  <a:srgbClr val="FF0000"/>
                </a:solidFill>
              </a:rPr>
              <a:t>sulfonic</a:t>
            </a:r>
            <a:r>
              <a:rPr lang="fr-FR" dirty="0">
                <a:solidFill>
                  <a:srgbClr val="FF0000"/>
                </a:solidFill>
              </a:rPr>
              <a:t> </a:t>
            </a:r>
            <a:r>
              <a:rPr lang="fr-FR" dirty="0" err="1">
                <a:solidFill>
                  <a:srgbClr val="FF0000"/>
                </a:solidFill>
              </a:rPr>
              <a:t>acid</a:t>
            </a:r>
            <a:r>
              <a:rPr lang="fr-FR" dirty="0"/>
              <a:t>, </a:t>
            </a:r>
          </a:p>
          <a:p>
            <a:r>
              <a:rPr lang="fr-FR" dirty="0" err="1"/>
              <a:t>tocopherol</a:t>
            </a:r>
            <a:r>
              <a:rPr lang="fr-FR" dirty="0"/>
              <a:t>, </a:t>
            </a:r>
            <a:r>
              <a:rPr lang="fr-FR" dirty="0">
                <a:solidFill>
                  <a:srgbClr val="FF0000"/>
                </a:solidFill>
              </a:rPr>
              <a:t>sodium polyacrylate</a:t>
            </a:r>
            <a:r>
              <a:rPr lang="fr-FR" dirty="0"/>
              <a:t>, </a:t>
            </a:r>
            <a:r>
              <a:rPr lang="fr-FR" dirty="0">
                <a:solidFill>
                  <a:srgbClr val="00B050"/>
                </a:solidFill>
              </a:rPr>
              <a:t>sodium </a:t>
            </a:r>
            <a:r>
              <a:rPr lang="fr-FR" dirty="0" err="1">
                <a:solidFill>
                  <a:srgbClr val="00B050"/>
                </a:solidFill>
              </a:rPr>
              <a:t>hyaluronate</a:t>
            </a:r>
            <a:r>
              <a:rPr lang="fr-FR" dirty="0">
                <a:solidFill>
                  <a:srgbClr val="00B050"/>
                </a:solidFill>
              </a:rPr>
              <a:t>, </a:t>
            </a:r>
            <a:r>
              <a:rPr lang="fr-FR" dirty="0" err="1">
                <a:solidFill>
                  <a:srgbClr val="00B050"/>
                </a:solidFill>
              </a:rPr>
              <a:t>hydrolyzed</a:t>
            </a:r>
            <a:r>
              <a:rPr lang="fr-FR" dirty="0">
                <a:solidFill>
                  <a:srgbClr val="00B050"/>
                </a:solidFill>
              </a:rPr>
              <a:t> </a:t>
            </a:r>
            <a:r>
              <a:rPr lang="fr-FR" dirty="0" err="1">
                <a:solidFill>
                  <a:srgbClr val="00B050"/>
                </a:solidFill>
              </a:rPr>
              <a:t>hyaluronic</a:t>
            </a:r>
            <a:r>
              <a:rPr lang="fr-FR" dirty="0">
                <a:solidFill>
                  <a:srgbClr val="00B050"/>
                </a:solidFill>
              </a:rPr>
              <a:t> </a:t>
            </a:r>
            <a:r>
              <a:rPr lang="fr-FR" dirty="0" err="1">
                <a:solidFill>
                  <a:srgbClr val="00B050"/>
                </a:solidFill>
              </a:rPr>
              <a:t>acid</a:t>
            </a:r>
            <a:r>
              <a:rPr lang="fr-FR" dirty="0">
                <a:solidFill>
                  <a:srgbClr val="00B050"/>
                </a:solidFill>
              </a:rPr>
              <a:t>, sodium citrate</a:t>
            </a:r>
            <a:r>
              <a:rPr lang="fr-FR" dirty="0"/>
              <a:t>, </a:t>
            </a:r>
          </a:p>
          <a:p>
            <a:r>
              <a:rPr lang="fr-FR" dirty="0" err="1">
                <a:solidFill>
                  <a:srgbClr val="FF0000"/>
                </a:solidFill>
              </a:rPr>
              <a:t>phenoxyethanol</a:t>
            </a:r>
            <a:r>
              <a:rPr lang="fr-FR" dirty="0"/>
              <a:t>, </a:t>
            </a:r>
            <a:r>
              <a:rPr lang="fr-FR" dirty="0" err="1">
                <a:solidFill>
                  <a:srgbClr val="00B050"/>
                </a:solidFill>
              </a:rPr>
              <a:t>adenosine</a:t>
            </a:r>
            <a:r>
              <a:rPr lang="fr-FR" dirty="0"/>
              <a:t>, </a:t>
            </a:r>
            <a:r>
              <a:rPr lang="fr-FR" dirty="0" err="1">
                <a:solidFill>
                  <a:srgbClr val="FF0000"/>
                </a:solidFill>
              </a:rPr>
              <a:t>chlorphenesin</a:t>
            </a:r>
            <a:r>
              <a:rPr lang="fr-FR" dirty="0"/>
              <a:t>, </a:t>
            </a:r>
            <a:r>
              <a:rPr lang="fr-FR" dirty="0" err="1">
                <a:solidFill>
                  <a:srgbClr val="FF0000"/>
                </a:solidFill>
              </a:rPr>
              <a:t>propylene</a:t>
            </a:r>
            <a:r>
              <a:rPr lang="fr-FR" dirty="0">
                <a:solidFill>
                  <a:srgbClr val="FF0000"/>
                </a:solidFill>
              </a:rPr>
              <a:t> carbonate</a:t>
            </a:r>
            <a:r>
              <a:rPr lang="fr-FR" dirty="0"/>
              <a:t>, </a:t>
            </a:r>
            <a:r>
              <a:rPr lang="fr-FR" dirty="0" err="1">
                <a:solidFill>
                  <a:srgbClr val="FF0000"/>
                </a:solidFill>
              </a:rPr>
              <a:t>dipropylene</a:t>
            </a:r>
            <a:r>
              <a:rPr lang="fr-FR" dirty="0">
                <a:solidFill>
                  <a:srgbClr val="FF0000"/>
                </a:solidFill>
              </a:rPr>
              <a:t> glycol</a:t>
            </a:r>
            <a:r>
              <a:rPr lang="fr-FR" dirty="0"/>
              <a:t>, </a:t>
            </a:r>
          </a:p>
          <a:p>
            <a:r>
              <a:rPr lang="fr-FR" dirty="0" err="1">
                <a:solidFill>
                  <a:srgbClr val="FF0000"/>
                </a:solidFill>
              </a:rPr>
              <a:t>disteardimonium</a:t>
            </a:r>
            <a:r>
              <a:rPr lang="fr-FR" dirty="0">
                <a:solidFill>
                  <a:srgbClr val="FF0000"/>
                </a:solidFill>
              </a:rPr>
              <a:t> </a:t>
            </a:r>
            <a:r>
              <a:rPr lang="fr-FR" dirty="0" err="1">
                <a:solidFill>
                  <a:srgbClr val="FF0000"/>
                </a:solidFill>
              </a:rPr>
              <a:t>hectorite</a:t>
            </a:r>
            <a:r>
              <a:rPr lang="fr-FR" dirty="0"/>
              <a:t>, </a:t>
            </a:r>
            <a:r>
              <a:rPr lang="fr-FR" dirty="0" err="1">
                <a:solidFill>
                  <a:srgbClr val="FF0000"/>
                </a:solidFill>
              </a:rPr>
              <a:t>disodium</a:t>
            </a:r>
            <a:r>
              <a:rPr lang="fr-FR" dirty="0">
                <a:solidFill>
                  <a:srgbClr val="FF0000"/>
                </a:solidFill>
              </a:rPr>
              <a:t> </a:t>
            </a:r>
            <a:r>
              <a:rPr lang="fr-FR" dirty="0" err="1">
                <a:solidFill>
                  <a:srgbClr val="FF0000"/>
                </a:solidFill>
              </a:rPr>
              <a:t>edta</a:t>
            </a:r>
            <a:r>
              <a:rPr lang="fr-FR" dirty="0"/>
              <a:t>, parfum / fragrance.</a:t>
            </a:r>
          </a:p>
          <a:p>
            <a:endParaRPr lang="fr-FR" dirty="0"/>
          </a:p>
          <a:p>
            <a:r>
              <a:rPr lang="fr-FR" dirty="0">
                <a:solidFill>
                  <a:srgbClr val="FF0000"/>
                </a:solidFill>
              </a:rPr>
              <a:t>En rouge </a:t>
            </a:r>
            <a:r>
              <a:rPr lang="fr-FR" dirty="0"/>
              <a:t>synthèse interdite en bio</a:t>
            </a:r>
          </a:p>
          <a:p>
            <a:r>
              <a:rPr lang="fr-FR" dirty="0" smtClean="0">
                <a:solidFill>
                  <a:srgbClr val="00B050"/>
                </a:solidFill>
              </a:rPr>
              <a:t>En </a:t>
            </a:r>
            <a:r>
              <a:rPr lang="fr-FR" dirty="0">
                <a:solidFill>
                  <a:srgbClr val="00B050"/>
                </a:solidFill>
              </a:rPr>
              <a:t>vert</a:t>
            </a:r>
            <a:r>
              <a:rPr lang="fr-FR" dirty="0"/>
              <a:t>, naturel ou </a:t>
            </a:r>
            <a:r>
              <a:rPr lang="fr-FR" dirty="0" smtClean="0"/>
              <a:t>possiblement d’origine </a:t>
            </a:r>
            <a:r>
              <a:rPr lang="fr-FR" dirty="0"/>
              <a:t>naturelle</a:t>
            </a:r>
          </a:p>
          <a:p>
            <a:r>
              <a:rPr lang="fr-FR" dirty="0"/>
              <a:t>En noir </a:t>
            </a:r>
            <a:r>
              <a:rPr lang="fr-FR" dirty="0" smtClean="0"/>
              <a:t>non </a:t>
            </a:r>
            <a:r>
              <a:rPr lang="fr-FR" dirty="0" err="1" smtClean="0"/>
              <a:t>certifiable</a:t>
            </a:r>
            <a:r>
              <a:rPr lang="fr-FR" dirty="0" smtClean="0"/>
              <a:t> compté en naturel</a:t>
            </a:r>
            <a:endParaRPr lang="fr-FR" dirty="0"/>
          </a:p>
          <a:p>
            <a:endParaRPr lang="fr-FR" dirty="0"/>
          </a:p>
        </p:txBody>
      </p:sp>
      <p:sp>
        <p:nvSpPr>
          <p:cNvPr id="8" name="ZoneTexte 7"/>
          <p:cNvSpPr txBox="1"/>
          <p:nvPr/>
        </p:nvSpPr>
        <p:spPr>
          <a:xfrm>
            <a:off x="1093883" y="1671094"/>
            <a:ext cx="4113114" cy="369332"/>
          </a:xfrm>
          <a:prstGeom prst="rect">
            <a:avLst/>
          </a:prstGeom>
          <a:noFill/>
        </p:spPr>
        <p:txBody>
          <a:bodyPr wrap="none" rtlCol="0">
            <a:spAutoFit/>
          </a:bodyPr>
          <a:lstStyle/>
          <a:p>
            <a:r>
              <a:rPr lang="fr-FR" b="1" dirty="0"/>
              <a:t>1)	Crème antiride conventionnelle</a:t>
            </a:r>
          </a:p>
        </p:txBody>
      </p:sp>
      <p:sp>
        <p:nvSpPr>
          <p:cNvPr id="10"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296193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1390650" y="1038225"/>
            <a:ext cx="3248025" cy="523220"/>
          </a:xfrm>
          <a:prstGeom prst="rect">
            <a:avLst/>
          </a:prstGeom>
          <a:noFill/>
        </p:spPr>
        <p:txBody>
          <a:bodyPr wrap="square" rtlCol="0">
            <a:spAutoFit/>
          </a:bodyPr>
          <a:lstStyle/>
          <a:p>
            <a:r>
              <a:rPr lang="fr-FR" sz="2800" dirty="0"/>
              <a:t>ETUDES d’INCI</a:t>
            </a:r>
          </a:p>
        </p:txBody>
      </p:sp>
      <p:sp>
        <p:nvSpPr>
          <p:cNvPr id="7" name="ZoneTexte 6"/>
          <p:cNvSpPr txBox="1"/>
          <p:nvPr/>
        </p:nvSpPr>
        <p:spPr>
          <a:xfrm>
            <a:off x="848497" y="4176751"/>
            <a:ext cx="5444567" cy="1754326"/>
          </a:xfrm>
          <a:prstGeom prst="rect">
            <a:avLst/>
          </a:prstGeom>
          <a:noFill/>
        </p:spPr>
        <p:txBody>
          <a:bodyPr wrap="none" rtlCol="0">
            <a:spAutoFit/>
          </a:bodyPr>
          <a:lstStyle/>
          <a:p>
            <a:r>
              <a:rPr lang="fr-FR" dirty="0"/>
              <a:t> </a:t>
            </a:r>
          </a:p>
          <a:p>
            <a:r>
              <a:rPr lang="fr-FR" dirty="0">
                <a:solidFill>
                  <a:srgbClr val="FF0000"/>
                </a:solidFill>
              </a:rPr>
              <a:t>En rouge </a:t>
            </a:r>
            <a:r>
              <a:rPr lang="fr-FR" dirty="0"/>
              <a:t>synthèse interdite en bio</a:t>
            </a:r>
          </a:p>
          <a:p>
            <a:r>
              <a:rPr lang="fr-FR" dirty="0">
                <a:solidFill>
                  <a:srgbClr val="00B0F0"/>
                </a:solidFill>
              </a:rPr>
              <a:t>En bleu  </a:t>
            </a:r>
            <a:r>
              <a:rPr lang="fr-FR" dirty="0" smtClean="0"/>
              <a:t>pourrait être d’origine naturelle</a:t>
            </a:r>
            <a:endParaRPr lang="fr-FR" dirty="0"/>
          </a:p>
          <a:p>
            <a:r>
              <a:rPr lang="fr-FR" dirty="0">
                <a:solidFill>
                  <a:srgbClr val="00B050"/>
                </a:solidFill>
              </a:rPr>
              <a:t>En vert</a:t>
            </a:r>
            <a:r>
              <a:rPr lang="fr-FR" dirty="0"/>
              <a:t>, naturel ou très probablement d’origine naturelle</a:t>
            </a:r>
          </a:p>
          <a:p>
            <a:r>
              <a:rPr lang="fr-FR" dirty="0"/>
              <a:t>En noir probablement de synthèse interdit en bio</a:t>
            </a:r>
          </a:p>
          <a:p>
            <a:endParaRPr lang="fr-FR" dirty="0"/>
          </a:p>
        </p:txBody>
      </p:sp>
      <p:sp>
        <p:nvSpPr>
          <p:cNvPr id="8" name="ZoneTexte 7"/>
          <p:cNvSpPr txBox="1"/>
          <p:nvPr/>
        </p:nvSpPr>
        <p:spPr>
          <a:xfrm>
            <a:off x="1093883" y="1671094"/>
            <a:ext cx="5133778" cy="369332"/>
          </a:xfrm>
          <a:prstGeom prst="rect">
            <a:avLst/>
          </a:prstGeom>
          <a:noFill/>
        </p:spPr>
        <p:txBody>
          <a:bodyPr wrap="none" rtlCol="0">
            <a:spAutoFit/>
          </a:bodyPr>
          <a:lstStyle/>
          <a:p>
            <a:r>
              <a:rPr lang="fr-FR" b="1" dirty="0"/>
              <a:t>1)	Crème antiride dite naturelle non certifiée</a:t>
            </a:r>
          </a:p>
        </p:txBody>
      </p:sp>
      <p:sp>
        <p:nvSpPr>
          <p:cNvPr id="4" name="Rectangle 1"/>
          <p:cNvSpPr>
            <a:spLocks noChangeArrowheads="1"/>
          </p:cNvSpPr>
          <p:nvPr/>
        </p:nvSpPr>
        <p:spPr bwMode="auto">
          <a:xfrm>
            <a:off x="848497" y="2387177"/>
            <a:ext cx="1068447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Formule INCI: </a:t>
            </a:r>
            <a:r>
              <a:rPr kumimoji="0" lang="fr-FR" sz="1400" b="0" i="0" u="none" strike="noStrike" cap="none" normalizeH="0" baseline="0" dirty="0">
                <a:ln>
                  <a:noFill/>
                </a:ln>
                <a:solidFill>
                  <a:srgbClr val="00B050"/>
                </a:solidFill>
                <a:effectLst/>
                <a:latin typeface="Arial" panose="020B0604020202020204" pitchFamily="34" charset="0"/>
              </a:rPr>
              <a:t>Aqua (Water/Eau)</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a:ln>
                  <a:noFill/>
                </a:ln>
                <a:solidFill>
                  <a:srgbClr val="00B050"/>
                </a:solidFill>
                <a:effectLst/>
                <a:latin typeface="Arial" panose="020B0604020202020204" pitchFamily="34" charset="0"/>
              </a:rPr>
              <a:t>Lactobacillus / </a:t>
            </a:r>
            <a:r>
              <a:rPr kumimoji="0" lang="fr-FR" sz="1400" b="0" i="0" u="none" strike="noStrike" cap="none" normalizeH="0" baseline="0" dirty="0" err="1">
                <a:ln>
                  <a:noFill/>
                </a:ln>
                <a:solidFill>
                  <a:srgbClr val="00B050"/>
                </a:solidFill>
                <a:effectLst/>
                <a:latin typeface="Arial" panose="020B0604020202020204" pitchFamily="34" charset="0"/>
              </a:rPr>
              <a:t>Punica</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Granatum</a:t>
            </a:r>
            <a:r>
              <a:rPr kumimoji="0" lang="fr-FR" sz="1400" b="0" i="0" u="none" strike="noStrike" cap="none" normalizeH="0" baseline="0" dirty="0">
                <a:ln>
                  <a:noFill/>
                </a:ln>
                <a:solidFill>
                  <a:srgbClr val="00B050"/>
                </a:solidFill>
                <a:effectLst/>
                <a:latin typeface="Arial" panose="020B0604020202020204" pitchFamily="34" charset="0"/>
              </a:rPr>
              <a:t> Fruit Ferment </a:t>
            </a:r>
            <a:r>
              <a:rPr kumimoji="0" lang="fr-FR" sz="1400" b="0" i="0" u="none" strike="noStrike" cap="none" normalizeH="0" baseline="0" dirty="0" err="1">
                <a:ln>
                  <a:noFill/>
                </a:ln>
                <a:solidFill>
                  <a:srgbClr val="00B050"/>
                </a:solidFill>
                <a:effectLst/>
                <a:latin typeface="Arial" panose="020B0604020202020204" pitchFamily="34" charset="0"/>
              </a:rPr>
              <a:t>Extract</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F0"/>
                </a:solidFill>
                <a:effectLst/>
                <a:latin typeface="Arial" panose="020B0604020202020204" pitchFamily="34" charset="0"/>
              </a:rPr>
              <a:t>Butylene</a:t>
            </a:r>
            <a:r>
              <a:rPr kumimoji="0" lang="fr-FR" sz="1400" b="0" i="0" u="none" strike="noStrike" cap="none" normalizeH="0" baseline="0" dirty="0">
                <a:ln>
                  <a:noFill/>
                </a:ln>
                <a:solidFill>
                  <a:srgbClr val="00B0F0"/>
                </a:solidFill>
                <a:effectLst/>
                <a:latin typeface="Arial" panose="020B0604020202020204" pitchFamily="34" charset="0"/>
              </a:rPr>
              <a:t> Glycol</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Maltodextrin</a:t>
            </a:r>
            <a:r>
              <a:rPr kumimoji="0" lang="fr-FR" sz="1400" b="0" i="0" u="none" strike="noStrike" cap="none" normalizeH="0" baseline="0" dirty="0">
                <a:ln>
                  <a:noFill/>
                </a:ln>
                <a:solidFill>
                  <a:srgbClr val="00B050"/>
                </a:solidFill>
                <a:effectLst/>
                <a:latin typeface="Arial" panose="020B0604020202020204" pitchFamily="34" charset="0"/>
              </a:rPr>
              <a:t>*</a:t>
            </a:r>
            <a:r>
              <a:rPr kumimoji="0" lang="fr-FR" sz="1400" b="0" i="0" u="none" strike="noStrike" cap="none" normalizeH="0" baseline="0" dirty="0">
                <a:ln>
                  <a:noFill/>
                </a:ln>
                <a:solidFill>
                  <a:schemeClr val="tx1"/>
                </a:solidFill>
                <a:effectLst/>
                <a:latin typeface="Arial" panose="020B060402020202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err="1">
                <a:ln>
                  <a:noFill/>
                </a:ln>
                <a:solidFill>
                  <a:srgbClr val="FF0000"/>
                </a:solidFill>
                <a:effectLst/>
                <a:latin typeface="Arial" panose="020B0604020202020204" pitchFamily="34" charset="0"/>
              </a:rPr>
              <a:t>Polysorbate</a:t>
            </a:r>
            <a:r>
              <a:rPr kumimoji="0" lang="fr-FR" sz="1400" b="0" i="0" u="none" strike="noStrike" cap="none" normalizeH="0" baseline="0" dirty="0">
                <a:ln>
                  <a:noFill/>
                </a:ln>
                <a:solidFill>
                  <a:srgbClr val="FF0000"/>
                </a:solidFill>
                <a:effectLst/>
                <a:latin typeface="Arial" panose="020B0604020202020204" pitchFamily="34" charset="0"/>
              </a:rPr>
              <a:t> 20</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a:ln>
                  <a:noFill/>
                </a:ln>
                <a:solidFill>
                  <a:srgbClr val="FF0000"/>
                </a:solidFill>
                <a:effectLst/>
                <a:latin typeface="Arial" panose="020B0604020202020204" pitchFamily="34" charset="0"/>
              </a:rPr>
              <a:t>Sodium </a:t>
            </a:r>
            <a:r>
              <a:rPr kumimoji="0" lang="fr-FR" sz="1400" b="0" i="0" u="none" strike="noStrike" cap="none" normalizeH="0" baseline="0" dirty="0" err="1">
                <a:ln>
                  <a:noFill/>
                </a:ln>
                <a:solidFill>
                  <a:srgbClr val="FF0000"/>
                </a:solidFill>
                <a:effectLst/>
                <a:latin typeface="Arial" panose="020B0604020202020204" pitchFamily="34" charset="0"/>
              </a:rPr>
              <a:t>Dextran</a:t>
            </a:r>
            <a:r>
              <a:rPr kumimoji="0" lang="fr-FR" sz="1400" b="0" i="0" u="none" strike="noStrike" cap="none" normalizeH="0" baseline="0" dirty="0">
                <a:ln>
                  <a:noFill/>
                </a:ln>
                <a:solidFill>
                  <a:srgbClr val="FF0000"/>
                </a:solidFill>
                <a:effectLst/>
                <a:latin typeface="Arial" panose="020B0604020202020204" pitchFamily="34" charset="0"/>
              </a:rPr>
              <a:t> </a:t>
            </a:r>
            <a:r>
              <a:rPr kumimoji="0" lang="fr-FR" sz="1400" b="0" i="0" u="none" strike="noStrike" cap="none" normalizeH="0" baseline="0" dirty="0" err="1">
                <a:ln>
                  <a:noFill/>
                </a:ln>
                <a:solidFill>
                  <a:srgbClr val="FF0000"/>
                </a:solidFill>
                <a:effectLst/>
                <a:latin typeface="Arial" panose="020B0604020202020204" pitchFamily="34" charset="0"/>
              </a:rPr>
              <a:t>Sulffate</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Glycerin</a:t>
            </a:r>
            <a:r>
              <a:rPr kumimoji="0" lang="fr-FR" sz="1400" b="0" i="0" u="none" strike="noStrike" cap="none" normalizeH="0" baseline="0" dirty="0">
                <a:ln>
                  <a:noFill/>
                </a:ln>
                <a:solidFill>
                  <a:srgbClr val="00B050"/>
                </a:solidFill>
                <a:effectLst/>
                <a:latin typeface="Arial" panose="020B0604020202020204" pitchFamily="34" charset="0"/>
              </a:rPr>
              <a:t>*</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Populus</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Tremuloides</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Bark</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Extract</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Syringa</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Vulgaris</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Lilac</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Leaf</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Cell</a:t>
            </a:r>
            <a:r>
              <a:rPr kumimoji="0" lang="fr-FR" sz="1400" b="0" i="0" u="none" strike="noStrike" cap="none" normalizeH="0" baseline="0" dirty="0">
                <a:ln>
                  <a:noFill/>
                </a:ln>
                <a:solidFill>
                  <a:srgbClr val="00B050"/>
                </a:solidFill>
                <a:effectLst/>
                <a:latin typeface="Arial" panose="020B0604020202020204" pitchFamily="34" charset="0"/>
              </a:rPr>
              <a:t> Culture </a:t>
            </a:r>
            <a:r>
              <a:rPr kumimoji="0" lang="fr-FR" sz="1400" b="0" i="0" u="none" strike="noStrike" cap="none" normalizeH="0" baseline="0" dirty="0" err="1">
                <a:ln>
                  <a:noFill/>
                </a:ln>
                <a:solidFill>
                  <a:srgbClr val="00B050"/>
                </a:solidFill>
                <a:effectLst/>
                <a:latin typeface="Arial" panose="020B0604020202020204" pitchFamily="34" charset="0"/>
              </a:rPr>
              <a:t>Extract</a:t>
            </a:r>
            <a:r>
              <a:rPr kumimoji="0" lang="fr-FR" sz="1400" b="0" i="0" u="none" strike="noStrike" cap="none" normalizeH="0" baseline="0" dirty="0">
                <a:ln>
                  <a:noFill/>
                </a:ln>
                <a:solidFill>
                  <a:srgbClr val="00B050"/>
                </a:solidFill>
                <a:effectLst/>
                <a:latin typeface="Arial" panose="020B0604020202020204" pitchFamily="34" charset="0"/>
              </a:rPr>
              <a:t>*</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Arrabidaea</a:t>
            </a:r>
            <a:r>
              <a:rPr kumimoji="0" lang="fr-FR" sz="1400" b="0" i="0" u="none" strike="noStrike" cap="none" normalizeH="0" baseline="0" dirty="0">
                <a:ln>
                  <a:noFill/>
                </a:ln>
                <a:solidFill>
                  <a:srgbClr val="00B050"/>
                </a:solidFill>
                <a:effectLst/>
                <a:latin typeface="Arial" panose="020B0604020202020204" pitchFamily="34" charset="0"/>
              </a:rPr>
              <a:t> Chica </a:t>
            </a:r>
            <a:r>
              <a:rPr kumimoji="0" lang="fr-FR" sz="1400" b="0" i="0" u="none" strike="noStrike" cap="none" normalizeH="0" baseline="0" dirty="0" err="1">
                <a:ln>
                  <a:noFill/>
                </a:ln>
                <a:solidFill>
                  <a:srgbClr val="00B050"/>
                </a:solidFill>
                <a:effectLst/>
                <a:latin typeface="Arial" panose="020B0604020202020204" pitchFamily="34" charset="0"/>
              </a:rPr>
              <a:t>Leaf</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Extract</a:t>
            </a:r>
            <a:r>
              <a:rPr kumimoji="0" lang="fr-FR" sz="1400" b="0" i="0" u="none" strike="noStrike" cap="none" normalizeH="0" baseline="0" dirty="0">
                <a:ln>
                  <a:noFill/>
                </a:ln>
                <a:solidFill>
                  <a:srgbClr val="FF0000"/>
                </a:solidFill>
                <a:effectLst/>
                <a:latin typeface="Arial" panose="020B0604020202020204" pitchFamily="34" charset="0"/>
              </a:rPr>
              <a:t>*, </a:t>
            </a:r>
            <a:r>
              <a:rPr kumimoji="0" lang="fr-FR" sz="1400" b="0" i="0" u="none" strike="noStrike" cap="none" normalizeH="0" baseline="0" dirty="0" err="1">
                <a:ln>
                  <a:noFill/>
                </a:ln>
                <a:solidFill>
                  <a:srgbClr val="FF0000"/>
                </a:solidFill>
                <a:effectLst/>
                <a:latin typeface="Arial" panose="020B0604020202020204" pitchFamily="34" charset="0"/>
              </a:rPr>
              <a:t>Dimethylmethoxy</a:t>
            </a:r>
            <a:r>
              <a:rPr kumimoji="0" lang="fr-FR" sz="1400" b="0" i="0" u="none" strike="noStrike" cap="none" normalizeH="0" baseline="0" dirty="0">
                <a:ln>
                  <a:noFill/>
                </a:ln>
                <a:solidFill>
                  <a:srgbClr val="FF0000"/>
                </a:solidFill>
                <a:effectLst/>
                <a:latin typeface="Arial" panose="020B0604020202020204" pitchFamily="34" charset="0"/>
              </a:rPr>
              <a:t> </a:t>
            </a:r>
            <a:r>
              <a:rPr kumimoji="0" lang="fr-FR" sz="1400" b="0" i="0" u="none" strike="noStrike" cap="none" normalizeH="0" baseline="0" dirty="0" err="1">
                <a:ln>
                  <a:noFill/>
                </a:ln>
                <a:solidFill>
                  <a:srgbClr val="FF0000"/>
                </a:solidFill>
                <a:effectLst/>
                <a:latin typeface="Arial" panose="020B0604020202020204" pitchFamily="34" charset="0"/>
              </a:rPr>
              <a:t>Chromanol</a:t>
            </a:r>
            <a:r>
              <a:rPr kumimoji="0" lang="fr-FR" sz="1400" b="0" i="0" u="none" strike="noStrike" cap="none" normalizeH="0" baseline="0" dirty="0">
                <a:ln>
                  <a:noFill/>
                </a:ln>
                <a:solidFill>
                  <a:srgbClr val="FF0000"/>
                </a:solidFill>
                <a:effectLst/>
                <a:latin typeface="Arial" panose="020B0604020202020204" pitchFamily="34" charset="0"/>
              </a:rPr>
              <a:t>, </a:t>
            </a:r>
            <a:r>
              <a:rPr kumimoji="0" lang="fr-FR" sz="1400" b="0" i="0" u="none" strike="noStrike" cap="none" normalizeH="0" baseline="0" dirty="0" err="1">
                <a:ln>
                  <a:noFill/>
                </a:ln>
                <a:solidFill>
                  <a:srgbClr val="FF0000"/>
                </a:solidFill>
                <a:effectLst/>
                <a:latin typeface="Arial" panose="020B0604020202020204" pitchFamily="34" charset="0"/>
              </a:rPr>
              <a:t>Acetyl</a:t>
            </a:r>
            <a:r>
              <a:rPr kumimoji="0" lang="fr-FR" sz="1400" b="0" i="0" u="none" strike="noStrike" cap="none" normalizeH="0" baseline="0" dirty="0">
                <a:ln>
                  <a:noFill/>
                </a:ln>
                <a:solidFill>
                  <a:srgbClr val="FF0000"/>
                </a:solidFill>
                <a:effectLst/>
                <a:latin typeface="Arial" panose="020B0604020202020204" pitchFamily="34" charset="0"/>
              </a:rPr>
              <a:t> Dipeptide-3 </a:t>
            </a:r>
            <a:r>
              <a:rPr kumimoji="0" lang="fr-FR" sz="1400" b="0" i="0" u="none" strike="noStrike" cap="none" normalizeH="0" baseline="0" dirty="0" err="1">
                <a:ln>
                  <a:noFill/>
                </a:ln>
                <a:solidFill>
                  <a:srgbClr val="FF0000"/>
                </a:solidFill>
                <a:effectLst/>
                <a:latin typeface="Arial" panose="020B0604020202020204" pitchFamily="34" charset="0"/>
              </a:rPr>
              <a:t>Aminohexanoate</a:t>
            </a:r>
            <a:r>
              <a:rPr kumimoji="0" lang="fr-FR" sz="1400" b="0" i="0" u="none" strike="noStrike" cap="none" normalizeH="0" baseline="0" dirty="0">
                <a:ln>
                  <a:noFill/>
                </a:ln>
                <a:solidFill>
                  <a:schemeClr val="tx1"/>
                </a:solidFill>
                <a:effectLst/>
                <a:latin typeface="Arial" panose="020B0604020202020204" pitchFamily="34" charset="0"/>
              </a:rPr>
              <a:t>, Parfum (Fragrance), </a:t>
            </a:r>
            <a:r>
              <a:rPr kumimoji="0" lang="fr-FR" sz="1400" b="0" i="0" u="none" strike="noStrike" cap="none" normalizeH="0" baseline="0" dirty="0" err="1">
                <a:ln>
                  <a:noFill/>
                </a:ln>
                <a:solidFill>
                  <a:srgbClr val="00B050"/>
                </a:solidFill>
                <a:effectLst/>
                <a:latin typeface="Arial" panose="020B0604020202020204" pitchFamily="34" charset="0"/>
              </a:rPr>
              <a:t>Xanthan</a:t>
            </a:r>
            <a:r>
              <a:rPr kumimoji="0" lang="fr-FR" sz="1400" b="0" i="0" u="none" strike="noStrike" cap="none" normalizeH="0" baseline="0" dirty="0">
                <a:ln>
                  <a:noFill/>
                </a:ln>
                <a:solidFill>
                  <a:srgbClr val="00B050"/>
                </a:solidFill>
                <a:effectLst/>
                <a:latin typeface="Arial" panose="020B0604020202020204" pitchFamily="34" charset="0"/>
              </a:rPr>
              <a:t> </a:t>
            </a:r>
            <a:r>
              <a:rPr kumimoji="0" lang="fr-FR" sz="1400" b="0" i="0" u="none" strike="noStrike" cap="none" normalizeH="0" baseline="0" dirty="0" err="1">
                <a:ln>
                  <a:noFill/>
                </a:ln>
                <a:solidFill>
                  <a:srgbClr val="00B050"/>
                </a:solidFill>
                <a:effectLst/>
                <a:latin typeface="Arial" panose="020B0604020202020204" pitchFamily="34" charset="0"/>
              </a:rPr>
              <a:t>Gum</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F0"/>
                </a:solidFill>
                <a:effectLst/>
                <a:latin typeface="Arial" panose="020B0604020202020204" pitchFamily="34" charset="0"/>
              </a:rPr>
              <a:t>Phenethyl</a:t>
            </a:r>
            <a:r>
              <a:rPr kumimoji="0" lang="fr-FR" sz="1400" b="0" i="0" u="none" strike="noStrike" cap="none" normalizeH="0" baseline="0" dirty="0">
                <a:ln>
                  <a:noFill/>
                </a:ln>
                <a:solidFill>
                  <a:srgbClr val="00B0F0"/>
                </a:solidFill>
                <a:effectLst/>
                <a:latin typeface="Arial" panose="020B0604020202020204" pitchFamily="34" charset="0"/>
              </a:rPr>
              <a:t> </a:t>
            </a:r>
            <a:r>
              <a:rPr kumimoji="0" lang="fr-FR" sz="1400" b="0" i="0" u="none" strike="noStrike" cap="none" normalizeH="0" baseline="0" dirty="0" err="1">
                <a:ln>
                  <a:noFill/>
                </a:ln>
                <a:solidFill>
                  <a:srgbClr val="00B0F0"/>
                </a:solidFill>
                <a:effectLst/>
                <a:latin typeface="Arial" panose="020B0604020202020204" pitchFamily="34" charset="0"/>
              </a:rPr>
              <a:t>Alcohol</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00B0F0"/>
                </a:solidFill>
                <a:effectLst/>
                <a:latin typeface="Arial" panose="020B0604020202020204" pitchFamily="34" charset="0"/>
              </a:rPr>
              <a:t>Tocopherol</a:t>
            </a:r>
            <a:r>
              <a:rPr kumimoji="0" lang="fr-FR" sz="1400" b="0" i="0" u="none" strike="noStrike" cap="none" normalizeH="0" baseline="0" dirty="0">
                <a:ln>
                  <a:noFill/>
                </a:ln>
                <a:solidFill>
                  <a:schemeClr val="tx1"/>
                </a:solidFill>
                <a:effectLst/>
                <a:latin typeface="Arial" panose="020B0604020202020204" pitchFamily="34" charset="0"/>
              </a:rPr>
              <a:t>, </a:t>
            </a:r>
            <a:r>
              <a:rPr kumimoji="0" lang="fr-FR" sz="1400" b="0" i="0" u="none" strike="noStrike" cap="none" normalizeH="0" baseline="0" dirty="0" err="1">
                <a:ln>
                  <a:noFill/>
                </a:ln>
                <a:solidFill>
                  <a:srgbClr val="FF0000"/>
                </a:solidFill>
                <a:effectLst/>
                <a:latin typeface="Arial" panose="020B0604020202020204" pitchFamily="34" charset="0"/>
              </a:rPr>
              <a:t>Ethylhexylglycerin</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848497" y="3731741"/>
            <a:ext cx="9474710" cy="523220"/>
          </a:xfrm>
          <a:prstGeom prst="rect">
            <a:avLst/>
          </a:prstGeom>
          <a:noFill/>
        </p:spPr>
        <p:txBody>
          <a:bodyPr wrap="none" rtlCol="0">
            <a:spAutoFit/>
          </a:bodyPr>
          <a:lstStyle/>
          <a:p>
            <a:r>
              <a:rPr lang="fr-FR" sz="1400" dirty="0" err="1">
                <a:solidFill>
                  <a:srgbClr val="00B0F0"/>
                </a:solidFill>
                <a:latin typeface="Arial" panose="020B0604020202020204" pitchFamily="34" charset="0"/>
              </a:rPr>
              <a:t>Butylene</a:t>
            </a:r>
            <a:r>
              <a:rPr lang="fr-FR" sz="1400" dirty="0">
                <a:solidFill>
                  <a:srgbClr val="00B0F0"/>
                </a:solidFill>
                <a:latin typeface="Arial" panose="020B0604020202020204" pitchFamily="34" charset="0"/>
              </a:rPr>
              <a:t> Glycol, </a:t>
            </a:r>
            <a:r>
              <a:rPr lang="fr-FR" sz="1400" dirty="0" err="1">
                <a:solidFill>
                  <a:srgbClr val="00B0F0"/>
                </a:solidFill>
                <a:latin typeface="Arial" panose="020B0604020202020204" pitchFamily="34" charset="0"/>
              </a:rPr>
              <a:t>Phenethyl</a:t>
            </a:r>
            <a:r>
              <a:rPr lang="fr-FR" sz="1400" dirty="0">
                <a:solidFill>
                  <a:srgbClr val="00B0F0"/>
                </a:solidFill>
                <a:latin typeface="Arial" panose="020B0604020202020204" pitchFamily="34" charset="0"/>
              </a:rPr>
              <a:t> </a:t>
            </a:r>
            <a:r>
              <a:rPr lang="fr-FR" sz="1400" dirty="0" err="1">
                <a:solidFill>
                  <a:srgbClr val="00B0F0"/>
                </a:solidFill>
                <a:latin typeface="Arial" panose="020B0604020202020204" pitchFamily="34" charset="0"/>
              </a:rPr>
              <a:t>Alcohol</a:t>
            </a:r>
            <a:r>
              <a:rPr lang="fr-FR" sz="1400" dirty="0">
                <a:latin typeface="Arial" panose="020B0604020202020204" pitchFamily="34" charset="0"/>
              </a:rPr>
              <a:t>, </a:t>
            </a:r>
            <a:r>
              <a:rPr lang="fr-FR" sz="1400" dirty="0" err="1">
                <a:solidFill>
                  <a:srgbClr val="00B0F0"/>
                </a:solidFill>
                <a:latin typeface="Arial" panose="020B0604020202020204" pitchFamily="34" charset="0"/>
              </a:rPr>
              <a:t>Tocopherol</a:t>
            </a:r>
            <a:r>
              <a:rPr lang="fr-FR" sz="1400" dirty="0">
                <a:solidFill>
                  <a:srgbClr val="00B0F0"/>
                </a:solidFill>
                <a:latin typeface="Arial" panose="020B0604020202020204" pitchFamily="34" charset="0"/>
              </a:rPr>
              <a:t> </a:t>
            </a:r>
            <a:r>
              <a:rPr lang="fr-FR" sz="1400" dirty="0">
                <a:latin typeface="Arial" panose="020B0604020202020204" pitchFamily="34" charset="0"/>
              </a:rPr>
              <a:t>qui existent en origine naturelle sont, dans cette formule, de synthèse</a:t>
            </a:r>
          </a:p>
          <a:p>
            <a:r>
              <a:rPr lang="fr-FR" sz="1400" dirty="0" err="1">
                <a:solidFill>
                  <a:srgbClr val="FF0000"/>
                </a:solidFill>
                <a:latin typeface="Arial" panose="020B0604020202020204" pitchFamily="34" charset="0"/>
              </a:rPr>
              <a:t>Polysorbate</a:t>
            </a:r>
            <a:r>
              <a:rPr lang="fr-FR" sz="1400" dirty="0">
                <a:solidFill>
                  <a:srgbClr val="FF0000"/>
                </a:solidFill>
                <a:latin typeface="Arial" panose="020B0604020202020204" pitchFamily="34" charset="0"/>
              </a:rPr>
              <a:t> 20 </a:t>
            </a:r>
            <a:r>
              <a:rPr lang="fr-FR" sz="1400" dirty="0">
                <a:latin typeface="Arial" panose="020B0604020202020204" pitchFamily="34" charset="0"/>
              </a:rPr>
              <a:t>de synthèse interdit en bio (produit type PEG), compté dans cette formule en naturel</a:t>
            </a:r>
            <a:endParaRPr lang="fr-FR" sz="1400" dirty="0"/>
          </a:p>
        </p:txBody>
      </p:sp>
    </p:spTree>
    <p:extLst>
      <p:ext uri="{BB962C8B-B14F-4D97-AF65-F5344CB8AC3E}">
        <p14:creationId xmlns:p14="http://schemas.microsoft.com/office/powerpoint/2010/main" val="600514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6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1013254" y="877244"/>
            <a:ext cx="10157254" cy="523220"/>
          </a:xfrm>
          <a:prstGeom prst="rect">
            <a:avLst/>
          </a:prstGeom>
          <a:noFill/>
        </p:spPr>
        <p:txBody>
          <a:bodyPr wrap="square" rtlCol="0">
            <a:spAutoFit/>
          </a:bodyPr>
          <a:lstStyle/>
          <a:p>
            <a:r>
              <a:rPr lang="fr-FR" sz="2800" b="1" dirty="0"/>
              <a:t>INTRODUCTION</a:t>
            </a:r>
          </a:p>
        </p:txBody>
      </p:sp>
      <p:sp>
        <p:nvSpPr>
          <p:cNvPr id="7" name="ZoneTexte 6"/>
          <p:cNvSpPr txBox="1"/>
          <p:nvPr/>
        </p:nvSpPr>
        <p:spPr>
          <a:xfrm>
            <a:off x="1013255" y="1521808"/>
            <a:ext cx="7035874" cy="2308324"/>
          </a:xfrm>
          <a:prstGeom prst="rect">
            <a:avLst/>
          </a:prstGeom>
          <a:noFill/>
        </p:spPr>
        <p:txBody>
          <a:bodyPr wrap="square" rtlCol="0">
            <a:spAutoFit/>
          </a:bodyPr>
          <a:lstStyle/>
          <a:p>
            <a:r>
              <a:rPr lang="fr-FR" dirty="0"/>
              <a:t>Le choix d’un cosmétique se fait (ou se faisait) principalement d’après le plaisir que procure son utilisation, son parfum. Tout cosmétique se doit de procurer du bien être et son utilisation un effet bénéfique sur l’organisme.</a:t>
            </a:r>
          </a:p>
          <a:p>
            <a:endParaRPr lang="fr-FR" dirty="0"/>
          </a:p>
          <a:p>
            <a:r>
              <a:rPr lang="fr-FR" dirty="0" smtClean="0"/>
              <a:t>L’effet plaisir </a:t>
            </a:r>
            <a:r>
              <a:rPr lang="fr-FR" dirty="0"/>
              <a:t>peut être obtenu avec des cosmétiques de toute sorte ; conventionnels, naturels, certifiés bio..</a:t>
            </a:r>
          </a:p>
          <a:p>
            <a:endParaRPr lang="fr-FR" dirty="0"/>
          </a:p>
        </p:txBody>
      </p:sp>
      <p:pic>
        <p:nvPicPr>
          <p:cNvPr id="1026" name="Picture 2" descr="Les cosmétiques c'est fantastique – Petite chimie du quotidien">
            <a:extLst>
              <a:ext uri="{FF2B5EF4-FFF2-40B4-BE49-F238E27FC236}">
                <a16:creationId xmlns:a16="http://schemas.microsoft.com/office/drawing/2014/main" xmlns="" id="{3E1E6FE6-A277-4D39-90E1-A0B540C621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49128" y="316410"/>
            <a:ext cx="4019303" cy="2194751"/>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a:extLst>
              <a:ext uri="{FF2B5EF4-FFF2-40B4-BE49-F238E27FC236}">
                <a16:creationId xmlns:a16="http://schemas.microsoft.com/office/drawing/2014/main" xmlns="" id="{983056ED-CF6D-42DC-A715-519DA3E06AC5}"/>
              </a:ext>
            </a:extLst>
          </p:cNvPr>
          <p:cNvSpPr txBox="1"/>
          <p:nvPr/>
        </p:nvSpPr>
        <p:spPr>
          <a:xfrm>
            <a:off x="1013254" y="3668918"/>
            <a:ext cx="9654745" cy="2031325"/>
          </a:xfrm>
          <a:prstGeom prst="rect">
            <a:avLst/>
          </a:prstGeom>
          <a:noFill/>
        </p:spPr>
        <p:txBody>
          <a:bodyPr wrap="square">
            <a:spAutoFit/>
          </a:bodyPr>
          <a:lstStyle/>
          <a:p>
            <a:r>
              <a:rPr lang="fr-FR" dirty="0"/>
              <a:t>Cette recherche de séduction du produit  a été satisfaite par </a:t>
            </a:r>
            <a:r>
              <a:rPr lang="fr-FR" b="1" dirty="0"/>
              <a:t>l’utilisation d’ingrédients de plus en plus sophistiqués et le plus souvent issus de la synthèse chimique</a:t>
            </a:r>
            <a:r>
              <a:rPr lang="fr-FR" dirty="0"/>
              <a:t>. Au détriment de la protection de la planète et de la bonne compatibilité avec notre organisme que présentent la plupart des ingrédients naturels.</a:t>
            </a:r>
          </a:p>
          <a:p>
            <a:endParaRPr lang="fr-FR" dirty="0"/>
          </a:p>
          <a:p>
            <a:r>
              <a:rPr lang="fr-FR" dirty="0"/>
              <a:t>Avec la prise en compte récente de ces critères, la naturalité des cosmétiques est devenu important dans ce choix, nous allons essayer d’apporter des outils pour décrypter la naturalité d’un produit.</a:t>
            </a:r>
          </a:p>
        </p:txBody>
      </p:sp>
    </p:spTree>
    <p:extLst>
      <p:ext uri="{BB962C8B-B14F-4D97-AF65-F5344CB8AC3E}">
        <p14:creationId xmlns:p14="http://schemas.microsoft.com/office/powerpoint/2010/main" val="291648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9" y="-59203"/>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1390650" y="1038225"/>
            <a:ext cx="3248025" cy="523220"/>
          </a:xfrm>
          <a:prstGeom prst="rect">
            <a:avLst/>
          </a:prstGeom>
          <a:noFill/>
        </p:spPr>
        <p:txBody>
          <a:bodyPr wrap="square" rtlCol="0">
            <a:spAutoFit/>
          </a:bodyPr>
          <a:lstStyle/>
          <a:p>
            <a:r>
              <a:rPr lang="fr-FR" sz="2800" dirty="0"/>
              <a:t>ETUDES d’INCI</a:t>
            </a:r>
          </a:p>
        </p:txBody>
      </p:sp>
      <p:sp>
        <p:nvSpPr>
          <p:cNvPr id="7" name="ZoneTexte 6"/>
          <p:cNvSpPr txBox="1"/>
          <p:nvPr/>
        </p:nvSpPr>
        <p:spPr>
          <a:xfrm>
            <a:off x="848497" y="4781906"/>
            <a:ext cx="9105634" cy="1200329"/>
          </a:xfrm>
          <a:prstGeom prst="rect">
            <a:avLst/>
          </a:prstGeom>
          <a:noFill/>
        </p:spPr>
        <p:txBody>
          <a:bodyPr wrap="none" rtlCol="0">
            <a:spAutoFit/>
          </a:bodyPr>
          <a:lstStyle/>
          <a:p>
            <a:r>
              <a:rPr lang="fr-FR" dirty="0"/>
              <a:t> </a:t>
            </a:r>
          </a:p>
          <a:p>
            <a:r>
              <a:rPr lang="fr-FR" dirty="0">
                <a:solidFill>
                  <a:srgbClr val="FF0000"/>
                </a:solidFill>
              </a:rPr>
              <a:t>En rouge </a:t>
            </a:r>
            <a:r>
              <a:rPr lang="fr-FR" dirty="0"/>
              <a:t>synthèse </a:t>
            </a:r>
            <a:r>
              <a:rPr lang="fr-FR" dirty="0">
                <a:solidFill>
                  <a:srgbClr val="00B050"/>
                </a:solidFill>
              </a:rPr>
              <a:t>En vert</a:t>
            </a:r>
            <a:r>
              <a:rPr lang="fr-FR" dirty="0"/>
              <a:t>, </a:t>
            </a:r>
            <a:r>
              <a:rPr lang="fr-FR" dirty="0" smtClean="0"/>
              <a:t>naturel                                         % </a:t>
            </a:r>
            <a:r>
              <a:rPr lang="fr-FR" dirty="0"/>
              <a:t>ingrédients d’origine naturelle </a:t>
            </a:r>
            <a:r>
              <a:rPr lang="fr-FR" dirty="0" smtClean="0"/>
              <a:t>98 %</a:t>
            </a:r>
            <a:endParaRPr lang="fr-FR" dirty="0"/>
          </a:p>
          <a:p>
            <a:r>
              <a:rPr lang="fr-FR" dirty="0"/>
              <a:t>En noir non </a:t>
            </a:r>
            <a:r>
              <a:rPr lang="fr-FR" dirty="0" err="1"/>
              <a:t>certifiable</a:t>
            </a:r>
            <a:r>
              <a:rPr lang="fr-FR" dirty="0"/>
              <a:t>                                                               % d’ingrédients bio </a:t>
            </a:r>
            <a:r>
              <a:rPr lang="fr-FR" dirty="0" smtClean="0"/>
              <a:t>28 </a:t>
            </a:r>
            <a:r>
              <a:rPr lang="fr-FR" dirty="0"/>
              <a:t>%</a:t>
            </a:r>
          </a:p>
          <a:p>
            <a:r>
              <a:rPr lang="fr-FR" dirty="0" smtClean="0"/>
              <a:t>* </a:t>
            </a:r>
            <a:r>
              <a:rPr lang="fr-FR" dirty="0"/>
              <a:t>Ingrédient bio</a:t>
            </a:r>
          </a:p>
        </p:txBody>
      </p:sp>
      <p:sp>
        <p:nvSpPr>
          <p:cNvPr id="8" name="ZoneTexte 7"/>
          <p:cNvSpPr txBox="1"/>
          <p:nvPr/>
        </p:nvSpPr>
        <p:spPr>
          <a:xfrm>
            <a:off x="1093883" y="1671094"/>
            <a:ext cx="9375708" cy="369332"/>
          </a:xfrm>
          <a:prstGeom prst="rect">
            <a:avLst/>
          </a:prstGeom>
          <a:noFill/>
        </p:spPr>
        <p:txBody>
          <a:bodyPr wrap="none" rtlCol="0">
            <a:spAutoFit/>
          </a:bodyPr>
          <a:lstStyle/>
          <a:p>
            <a:r>
              <a:rPr lang="fr-FR" b="1" dirty="0"/>
              <a:t>1)	 Crème certifiée bio Cosmos, économique La </a:t>
            </a:r>
            <a:r>
              <a:rPr lang="fr-FR" b="1" dirty="0" err="1"/>
              <a:t>creme</a:t>
            </a:r>
            <a:r>
              <a:rPr lang="fr-FR" b="1" dirty="0"/>
              <a:t> rose de jouvence « La Provençale »</a:t>
            </a:r>
          </a:p>
        </p:txBody>
      </p:sp>
      <p:sp>
        <p:nvSpPr>
          <p:cNvPr id="4" name="Rectangle 1"/>
          <p:cNvSpPr>
            <a:spLocks noChangeArrowheads="1"/>
          </p:cNvSpPr>
          <p:nvPr/>
        </p:nvSpPr>
        <p:spPr bwMode="auto">
          <a:xfrm>
            <a:off x="848497" y="2710342"/>
            <a:ext cx="10684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   </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985265" y="2077136"/>
            <a:ext cx="10410939" cy="2862322"/>
          </a:xfrm>
          <a:prstGeom prst="rect">
            <a:avLst/>
          </a:prstGeom>
          <a:noFill/>
        </p:spPr>
        <p:txBody>
          <a:bodyPr wrap="square" rtlCol="0">
            <a:spAutoFit/>
          </a:bodyPr>
          <a:lstStyle/>
          <a:p>
            <a:r>
              <a:rPr lang="fr-FR" dirty="0"/>
              <a:t>INGREDIENTS : </a:t>
            </a:r>
            <a:r>
              <a:rPr lang="fr-FR" b="1" dirty="0"/>
              <a:t>AQUA / WATER </a:t>
            </a:r>
            <a:r>
              <a:rPr lang="fr-FR" dirty="0"/>
              <a:t>• </a:t>
            </a:r>
            <a:r>
              <a:rPr lang="fr-FR" b="1" dirty="0">
                <a:solidFill>
                  <a:srgbClr val="92D050"/>
                </a:solidFill>
              </a:rPr>
              <a:t>DICAPRYLYL ETHER • CAPRYLIC/CAPRIC TRIGLYCERIDE • CETEARYL ALCOHOL • GLYCERIN • SIMMONDSIA CHINENSIS SEED OIL / JOJOBA SEED OIL* • PROPANEDIOL • GLYCERYL STEARATE CITRATE • GLYCERYL STEARATE • PENTYLENE GLYCOL • OLEA EUROPAEA FRUIT OIL / OLIVE FRUIT OIL* • OLEA EUROPAEA FRUIT EXTRACT / OLIVE FRUIT EXTRACT • OLEA EUROPAEA LEAF EXTRACT / OLIVE LEAF EXTRACT** • ARGANIA SPINOSA KERNEL OIL* • ALOE BARBADENSIS LEAF JUICE POWDER *• HELIANTHUS ANNUUS SEED OIL / SUNFLOWER SEED OIL* • CALCIUM PCA • GLYCERYL STEARATE SE • SODIUM PHYTATE • ARGININE • </a:t>
            </a:r>
            <a:r>
              <a:rPr lang="fr-FR" b="1" dirty="0"/>
              <a:t>SILICA </a:t>
            </a:r>
            <a:r>
              <a:rPr lang="fr-FR" b="1" dirty="0">
                <a:solidFill>
                  <a:srgbClr val="92D050"/>
                </a:solidFill>
              </a:rPr>
              <a:t>• ALCOHOL • XANTHAN GUM • TOCOPHEROL • </a:t>
            </a:r>
            <a:r>
              <a:rPr lang="fr-FR" b="1" dirty="0">
                <a:solidFill>
                  <a:srgbClr val="FF0000"/>
                </a:solidFill>
              </a:rPr>
              <a:t>SODIUM BENZOATE </a:t>
            </a:r>
            <a:r>
              <a:rPr lang="fr-FR" b="1" dirty="0">
                <a:solidFill>
                  <a:srgbClr val="92D050"/>
                </a:solidFill>
              </a:rPr>
              <a:t>• </a:t>
            </a:r>
            <a:r>
              <a:rPr lang="fr-FR" b="1" dirty="0">
                <a:solidFill>
                  <a:srgbClr val="FF0000"/>
                </a:solidFill>
              </a:rPr>
              <a:t>SALICYLIC ACID </a:t>
            </a:r>
            <a:r>
              <a:rPr lang="fr-FR" b="1" dirty="0">
                <a:solidFill>
                  <a:srgbClr val="92D050"/>
                </a:solidFill>
              </a:rPr>
              <a:t>• </a:t>
            </a:r>
            <a:r>
              <a:rPr lang="fr-FR" b="1" dirty="0"/>
              <a:t>CI 77491 / IRON OXIDES </a:t>
            </a:r>
            <a:r>
              <a:rPr lang="fr-FR" b="1" dirty="0">
                <a:solidFill>
                  <a:srgbClr val="92D050"/>
                </a:solidFill>
              </a:rPr>
              <a:t>• </a:t>
            </a:r>
            <a:r>
              <a:rPr lang="fr-FR" b="1" dirty="0"/>
              <a:t>CI 77891 / TITANIUM DIOXIDE </a:t>
            </a:r>
            <a:r>
              <a:rPr lang="fr-FR" b="1" dirty="0">
                <a:solidFill>
                  <a:srgbClr val="92D050"/>
                </a:solidFill>
              </a:rPr>
              <a:t>• </a:t>
            </a:r>
            <a:r>
              <a:rPr lang="fr-FR" b="1" dirty="0"/>
              <a:t>MICA</a:t>
            </a:r>
            <a:r>
              <a:rPr lang="fr-FR" b="1" dirty="0">
                <a:solidFill>
                  <a:srgbClr val="92D050"/>
                </a:solidFill>
              </a:rPr>
              <a:t> • LINALOOL • GERANIOL • EUGENOL • CITRONELLOL • </a:t>
            </a:r>
            <a:r>
              <a:rPr lang="fr-FR" b="1" dirty="0">
                <a:solidFill>
                  <a:srgbClr val="FF0000"/>
                </a:solidFill>
              </a:rPr>
              <a:t>BENZYL ALCOHOL </a:t>
            </a:r>
            <a:r>
              <a:rPr lang="fr-FR" b="1" dirty="0">
                <a:solidFill>
                  <a:srgbClr val="92D050"/>
                </a:solidFill>
              </a:rPr>
              <a:t>• PARFUM / FRAGRANCE</a:t>
            </a:r>
          </a:p>
          <a:p>
            <a:endParaRPr lang="fr-FR" b="1" dirty="0">
              <a:solidFill>
                <a:srgbClr val="92D050"/>
              </a:solidFill>
            </a:endParaRPr>
          </a:p>
        </p:txBody>
      </p:sp>
    </p:spTree>
    <p:extLst>
      <p:ext uri="{BB962C8B-B14F-4D97-AF65-F5344CB8AC3E}">
        <p14:creationId xmlns:p14="http://schemas.microsoft.com/office/powerpoint/2010/main" val="4170709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69" y="-59203"/>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1390650" y="1038225"/>
            <a:ext cx="3248025" cy="523220"/>
          </a:xfrm>
          <a:prstGeom prst="rect">
            <a:avLst/>
          </a:prstGeom>
          <a:noFill/>
        </p:spPr>
        <p:txBody>
          <a:bodyPr wrap="square" rtlCol="0">
            <a:spAutoFit/>
          </a:bodyPr>
          <a:lstStyle/>
          <a:p>
            <a:r>
              <a:rPr lang="fr-FR" sz="2800" dirty="0"/>
              <a:t>ETUDES d’INCI</a:t>
            </a:r>
          </a:p>
        </p:txBody>
      </p:sp>
      <p:sp>
        <p:nvSpPr>
          <p:cNvPr id="7" name="ZoneTexte 6"/>
          <p:cNvSpPr txBox="1"/>
          <p:nvPr/>
        </p:nvSpPr>
        <p:spPr>
          <a:xfrm>
            <a:off x="848497" y="4781906"/>
            <a:ext cx="9169754" cy="1200329"/>
          </a:xfrm>
          <a:prstGeom prst="rect">
            <a:avLst/>
          </a:prstGeom>
          <a:noFill/>
        </p:spPr>
        <p:txBody>
          <a:bodyPr wrap="none" rtlCol="0">
            <a:spAutoFit/>
          </a:bodyPr>
          <a:lstStyle/>
          <a:p>
            <a:r>
              <a:rPr lang="fr-FR" dirty="0"/>
              <a:t> </a:t>
            </a:r>
          </a:p>
          <a:p>
            <a:r>
              <a:rPr lang="fr-FR" dirty="0">
                <a:solidFill>
                  <a:srgbClr val="FF0000"/>
                </a:solidFill>
              </a:rPr>
              <a:t>En rouge </a:t>
            </a:r>
            <a:r>
              <a:rPr lang="fr-FR" dirty="0"/>
              <a:t>synthèse </a:t>
            </a:r>
            <a:r>
              <a:rPr lang="fr-FR" dirty="0">
                <a:solidFill>
                  <a:srgbClr val="00B050"/>
                </a:solidFill>
              </a:rPr>
              <a:t>En vert</a:t>
            </a:r>
            <a:r>
              <a:rPr lang="fr-FR" dirty="0"/>
              <a:t>, </a:t>
            </a:r>
            <a:r>
              <a:rPr lang="fr-FR" dirty="0" smtClean="0"/>
              <a:t>naturel                                         % ingrédients d’origine naturelle 100%</a:t>
            </a:r>
            <a:endParaRPr lang="fr-FR" dirty="0"/>
          </a:p>
          <a:p>
            <a:r>
              <a:rPr lang="fr-FR" dirty="0"/>
              <a:t>En noir non </a:t>
            </a:r>
            <a:r>
              <a:rPr lang="fr-FR" dirty="0" err="1" smtClean="0"/>
              <a:t>certifiable</a:t>
            </a:r>
            <a:r>
              <a:rPr lang="fr-FR" dirty="0" smtClean="0"/>
              <a:t>                                                               % d’ingrédients bio 85 %</a:t>
            </a:r>
            <a:endParaRPr lang="fr-FR" dirty="0"/>
          </a:p>
          <a:p>
            <a:r>
              <a:rPr lang="fr-FR" dirty="0"/>
              <a:t>* Ingrédient bio</a:t>
            </a:r>
          </a:p>
        </p:txBody>
      </p:sp>
      <p:sp>
        <p:nvSpPr>
          <p:cNvPr id="8" name="ZoneTexte 7"/>
          <p:cNvSpPr txBox="1"/>
          <p:nvPr/>
        </p:nvSpPr>
        <p:spPr>
          <a:xfrm>
            <a:off x="1093883" y="1671094"/>
            <a:ext cx="5225277" cy="369332"/>
          </a:xfrm>
          <a:prstGeom prst="rect">
            <a:avLst/>
          </a:prstGeom>
          <a:noFill/>
        </p:spPr>
        <p:txBody>
          <a:bodyPr wrap="none" rtlCol="0">
            <a:spAutoFit/>
          </a:bodyPr>
          <a:lstStyle/>
          <a:p>
            <a:r>
              <a:rPr lang="fr-FR" b="1" dirty="0"/>
              <a:t>1)	Crème visage Anti Age certifiée bio </a:t>
            </a:r>
            <a:r>
              <a:rPr lang="fr-FR" b="1" dirty="0" err="1"/>
              <a:t>Ardevie</a:t>
            </a:r>
            <a:endParaRPr lang="fr-FR" b="1" dirty="0"/>
          </a:p>
        </p:txBody>
      </p:sp>
      <p:sp>
        <p:nvSpPr>
          <p:cNvPr id="4" name="Rectangle 1"/>
          <p:cNvSpPr>
            <a:spLocks noChangeArrowheads="1"/>
          </p:cNvSpPr>
          <p:nvPr/>
        </p:nvSpPr>
        <p:spPr bwMode="auto">
          <a:xfrm>
            <a:off x="848497" y="2710342"/>
            <a:ext cx="10684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   </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985265" y="2077136"/>
            <a:ext cx="10410939" cy="2585323"/>
          </a:xfrm>
          <a:prstGeom prst="rect">
            <a:avLst/>
          </a:prstGeom>
          <a:noFill/>
        </p:spPr>
        <p:txBody>
          <a:bodyPr wrap="square" rtlCol="0">
            <a:spAutoFit/>
          </a:bodyPr>
          <a:lstStyle/>
          <a:p>
            <a:r>
              <a:rPr lang="fr-FR" dirty="0"/>
              <a:t>INGREDIENTS : Aqua (Water),</a:t>
            </a:r>
            <a:r>
              <a:rPr lang="fr-FR" b="1" dirty="0">
                <a:solidFill>
                  <a:srgbClr val="92D050"/>
                </a:solidFill>
              </a:rPr>
              <a:t> </a:t>
            </a:r>
            <a:r>
              <a:rPr lang="fr-FR" b="1" dirty="0" err="1">
                <a:solidFill>
                  <a:srgbClr val="92D050"/>
                </a:solidFill>
              </a:rPr>
              <a:t>Lavandula</a:t>
            </a:r>
            <a:r>
              <a:rPr lang="fr-FR" b="1" dirty="0">
                <a:solidFill>
                  <a:srgbClr val="92D050"/>
                </a:solidFill>
              </a:rPr>
              <a:t> </a:t>
            </a:r>
            <a:r>
              <a:rPr lang="fr-FR" b="1" dirty="0" err="1">
                <a:solidFill>
                  <a:srgbClr val="92D050"/>
                </a:solidFill>
              </a:rPr>
              <a:t>Angustifolia</a:t>
            </a:r>
            <a:r>
              <a:rPr lang="fr-FR" b="1" dirty="0">
                <a:solidFill>
                  <a:srgbClr val="92D050"/>
                </a:solidFill>
              </a:rPr>
              <a:t> (</a:t>
            </a:r>
            <a:r>
              <a:rPr lang="fr-FR" b="1" dirty="0" err="1">
                <a:solidFill>
                  <a:srgbClr val="92D050"/>
                </a:solidFill>
              </a:rPr>
              <a:t>Lavender</a:t>
            </a:r>
            <a:r>
              <a:rPr lang="fr-FR" b="1" dirty="0">
                <a:solidFill>
                  <a:srgbClr val="92D050"/>
                </a:solidFill>
              </a:rPr>
              <a:t>) Water*, Melissa </a:t>
            </a:r>
            <a:r>
              <a:rPr lang="fr-FR" b="1" dirty="0" err="1">
                <a:solidFill>
                  <a:srgbClr val="92D050"/>
                </a:solidFill>
              </a:rPr>
              <a:t>Officinalis</a:t>
            </a:r>
            <a:r>
              <a:rPr lang="fr-FR" b="1" dirty="0">
                <a:solidFill>
                  <a:srgbClr val="92D050"/>
                </a:solidFill>
              </a:rPr>
              <a:t> </a:t>
            </a:r>
            <a:r>
              <a:rPr lang="fr-FR" b="1" dirty="0" err="1">
                <a:solidFill>
                  <a:srgbClr val="92D050"/>
                </a:solidFill>
              </a:rPr>
              <a:t>Flower</a:t>
            </a:r>
            <a:r>
              <a:rPr lang="fr-FR" b="1" dirty="0">
                <a:solidFill>
                  <a:srgbClr val="92D050"/>
                </a:solidFill>
              </a:rPr>
              <a:t>/</a:t>
            </a:r>
            <a:r>
              <a:rPr lang="fr-FR" b="1" dirty="0" err="1">
                <a:solidFill>
                  <a:srgbClr val="92D050"/>
                </a:solidFill>
              </a:rPr>
              <a:t>Leaf</a:t>
            </a:r>
            <a:r>
              <a:rPr lang="fr-FR" b="1" dirty="0">
                <a:solidFill>
                  <a:srgbClr val="92D050"/>
                </a:solidFill>
              </a:rPr>
              <a:t>/Stem Water*, Rosa </a:t>
            </a:r>
            <a:r>
              <a:rPr lang="fr-FR" b="1" dirty="0" err="1">
                <a:solidFill>
                  <a:srgbClr val="92D050"/>
                </a:solidFill>
              </a:rPr>
              <a:t>Damascena</a:t>
            </a:r>
            <a:r>
              <a:rPr lang="fr-FR" b="1" dirty="0">
                <a:solidFill>
                  <a:srgbClr val="92D050"/>
                </a:solidFill>
              </a:rPr>
              <a:t> </a:t>
            </a:r>
            <a:r>
              <a:rPr lang="fr-FR" b="1" dirty="0" err="1">
                <a:solidFill>
                  <a:srgbClr val="92D050"/>
                </a:solidFill>
              </a:rPr>
              <a:t>Flower</a:t>
            </a:r>
            <a:r>
              <a:rPr lang="fr-FR" b="1" dirty="0">
                <a:solidFill>
                  <a:srgbClr val="92D050"/>
                </a:solidFill>
              </a:rPr>
              <a:t> Water*, </a:t>
            </a:r>
            <a:r>
              <a:rPr lang="fr-FR" b="1" dirty="0" err="1">
                <a:solidFill>
                  <a:srgbClr val="92D050"/>
                </a:solidFill>
              </a:rPr>
              <a:t>Helianthus</a:t>
            </a:r>
            <a:r>
              <a:rPr lang="fr-FR" b="1" dirty="0">
                <a:solidFill>
                  <a:srgbClr val="92D050"/>
                </a:solidFill>
              </a:rPr>
              <a:t> </a:t>
            </a:r>
            <a:r>
              <a:rPr lang="fr-FR" b="1" dirty="0" err="1">
                <a:solidFill>
                  <a:srgbClr val="92D050"/>
                </a:solidFill>
              </a:rPr>
              <a:t>Annuus</a:t>
            </a:r>
            <a:r>
              <a:rPr lang="fr-FR" b="1" dirty="0">
                <a:solidFill>
                  <a:srgbClr val="92D050"/>
                </a:solidFill>
              </a:rPr>
              <a:t> (</a:t>
            </a:r>
            <a:r>
              <a:rPr lang="fr-FR" b="1" dirty="0" err="1">
                <a:solidFill>
                  <a:srgbClr val="92D050"/>
                </a:solidFill>
              </a:rPr>
              <a:t>Sunflower</a:t>
            </a:r>
            <a:r>
              <a:rPr lang="fr-FR" b="1" dirty="0">
                <a:solidFill>
                  <a:srgbClr val="92D050"/>
                </a:solidFill>
              </a:rPr>
              <a:t>) </a:t>
            </a:r>
            <a:r>
              <a:rPr lang="fr-FR" b="1" dirty="0" err="1">
                <a:solidFill>
                  <a:srgbClr val="92D050"/>
                </a:solidFill>
              </a:rPr>
              <a:t>Seed</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err="1">
                <a:solidFill>
                  <a:srgbClr val="92D050"/>
                </a:solidFill>
              </a:rPr>
              <a:t>Sesamum</a:t>
            </a:r>
            <a:r>
              <a:rPr lang="fr-FR" b="1" dirty="0">
                <a:solidFill>
                  <a:srgbClr val="92D050"/>
                </a:solidFill>
              </a:rPr>
              <a:t> </a:t>
            </a:r>
            <a:r>
              <a:rPr lang="fr-FR" b="1" dirty="0" err="1">
                <a:solidFill>
                  <a:srgbClr val="92D050"/>
                </a:solidFill>
              </a:rPr>
              <a:t>Indicum</a:t>
            </a:r>
            <a:r>
              <a:rPr lang="fr-FR" b="1" dirty="0">
                <a:solidFill>
                  <a:srgbClr val="92D050"/>
                </a:solidFill>
              </a:rPr>
              <a:t> (</a:t>
            </a:r>
            <a:r>
              <a:rPr lang="fr-FR" b="1" dirty="0" err="1">
                <a:solidFill>
                  <a:srgbClr val="92D050"/>
                </a:solidFill>
              </a:rPr>
              <a:t>Sesame</a:t>
            </a:r>
            <a:r>
              <a:rPr lang="fr-FR" b="1" dirty="0">
                <a:solidFill>
                  <a:srgbClr val="92D050"/>
                </a:solidFill>
              </a:rPr>
              <a:t>) </a:t>
            </a:r>
            <a:r>
              <a:rPr lang="fr-FR" b="1" dirty="0" err="1">
                <a:solidFill>
                  <a:srgbClr val="92D050"/>
                </a:solidFill>
              </a:rPr>
              <a:t>Seed</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err="1">
                <a:solidFill>
                  <a:srgbClr val="92D050"/>
                </a:solidFill>
              </a:rPr>
              <a:t>Glycerin</a:t>
            </a:r>
            <a:r>
              <a:rPr lang="fr-FR" b="1" dirty="0">
                <a:solidFill>
                  <a:srgbClr val="92D050"/>
                </a:solidFill>
              </a:rPr>
              <a:t>, </a:t>
            </a:r>
            <a:r>
              <a:rPr lang="fr-FR" b="1" dirty="0" err="1">
                <a:solidFill>
                  <a:srgbClr val="92D050"/>
                </a:solidFill>
              </a:rPr>
              <a:t>Simmondsia</a:t>
            </a:r>
            <a:r>
              <a:rPr lang="fr-FR" b="1" dirty="0">
                <a:solidFill>
                  <a:srgbClr val="92D050"/>
                </a:solidFill>
              </a:rPr>
              <a:t> </a:t>
            </a:r>
            <a:r>
              <a:rPr lang="fr-FR" b="1" dirty="0" err="1">
                <a:solidFill>
                  <a:srgbClr val="92D050"/>
                </a:solidFill>
              </a:rPr>
              <a:t>Chinensis</a:t>
            </a:r>
            <a:r>
              <a:rPr lang="fr-FR" b="1" dirty="0">
                <a:solidFill>
                  <a:srgbClr val="92D050"/>
                </a:solidFill>
              </a:rPr>
              <a:t> (Jojoba) </a:t>
            </a:r>
            <a:r>
              <a:rPr lang="fr-FR" b="1" dirty="0" err="1">
                <a:solidFill>
                  <a:srgbClr val="92D050"/>
                </a:solidFill>
              </a:rPr>
              <a:t>Seed</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err="1">
                <a:solidFill>
                  <a:srgbClr val="92D050"/>
                </a:solidFill>
              </a:rPr>
              <a:t>Glyceryl</a:t>
            </a:r>
            <a:r>
              <a:rPr lang="fr-FR" b="1" dirty="0">
                <a:solidFill>
                  <a:srgbClr val="92D050"/>
                </a:solidFill>
              </a:rPr>
              <a:t> </a:t>
            </a:r>
            <a:r>
              <a:rPr lang="fr-FR" b="1" dirty="0" err="1">
                <a:solidFill>
                  <a:srgbClr val="92D050"/>
                </a:solidFill>
              </a:rPr>
              <a:t>Stearate</a:t>
            </a:r>
            <a:r>
              <a:rPr lang="fr-FR" b="1" dirty="0">
                <a:solidFill>
                  <a:srgbClr val="92D050"/>
                </a:solidFill>
              </a:rPr>
              <a:t>, </a:t>
            </a:r>
            <a:r>
              <a:rPr lang="fr-FR" b="1" dirty="0" err="1">
                <a:solidFill>
                  <a:srgbClr val="92D050"/>
                </a:solidFill>
              </a:rPr>
              <a:t>Cetyl</a:t>
            </a:r>
            <a:r>
              <a:rPr lang="fr-FR" b="1" dirty="0">
                <a:solidFill>
                  <a:srgbClr val="92D050"/>
                </a:solidFill>
              </a:rPr>
              <a:t> </a:t>
            </a:r>
            <a:r>
              <a:rPr lang="fr-FR" b="1" dirty="0" err="1">
                <a:solidFill>
                  <a:srgbClr val="92D050"/>
                </a:solidFill>
              </a:rPr>
              <a:t>Alcohol</a:t>
            </a:r>
            <a:r>
              <a:rPr lang="fr-FR" b="1" dirty="0">
                <a:solidFill>
                  <a:srgbClr val="92D050"/>
                </a:solidFill>
              </a:rPr>
              <a:t>, </a:t>
            </a:r>
            <a:r>
              <a:rPr lang="fr-FR" b="1" dirty="0" err="1" smtClean="0">
                <a:solidFill>
                  <a:srgbClr val="92D050"/>
                </a:solidFill>
              </a:rPr>
              <a:t>Glycerin</a:t>
            </a:r>
            <a:r>
              <a:rPr lang="fr-FR" b="1" dirty="0" smtClean="0">
                <a:solidFill>
                  <a:srgbClr val="92D050"/>
                </a:solidFill>
              </a:rPr>
              <a:t>**, </a:t>
            </a:r>
            <a:r>
              <a:rPr lang="fr-FR" b="1" dirty="0" err="1" smtClean="0">
                <a:solidFill>
                  <a:srgbClr val="92D050"/>
                </a:solidFill>
              </a:rPr>
              <a:t>Borago</a:t>
            </a:r>
            <a:r>
              <a:rPr lang="fr-FR" b="1" dirty="0" smtClean="0">
                <a:solidFill>
                  <a:srgbClr val="92D050"/>
                </a:solidFill>
              </a:rPr>
              <a:t> </a:t>
            </a:r>
            <a:r>
              <a:rPr lang="fr-FR" b="1" dirty="0" err="1">
                <a:solidFill>
                  <a:srgbClr val="92D050"/>
                </a:solidFill>
              </a:rPr>
              <a:t>Officinalis</a:t>
            </a:r>
            <a:r>
              <a:rPr lang="fr-FR" b="1" dirty="0">
                <a:solidFill>
                  <a:srgbClr val="92D050"/>
                </a:solidFill>
              </a:rPr>
              <a:t> </a:t>
            </a:r>
            <a:r>
              <a:rPr lang="fr-FR" b="1" dirty="0" err="1">
                <a:solidFill>
                  <a:srgbClr val="92D050"/>
                </a:solidFill>
              </a:rPr>
              <a:t>Seed</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err="1">
                <a:solidFill>
                  <a:srgbClr val="92D050"/>
                </a:solidFill>
              </a:rPr>
              <a:t>Olea</a:t>
            </a:r>
            <a:r>
              <a:rPr lang="fr-FR" b="1" dirty="0">
                <a:solidFill>
                  <a:srgbClr val="92D050"/>
                </a:solidFill>
              </a:rPr>
              <a:t> </a:t>
            </a:r>
            <a:r>
              <a:rPr lang="fr-FR" b="1" dirty="0" err="1">
                <a:solidFill>
                  <a:srgbClr val="92D050"/>
                </a:solidFill>
              </a:rPr>
              <a:t>Europaea</a:t>
            </a:r>
            <a:r>
              <a:rPr lang="fr-FR" b="1" dirty="0">
                <a:solidFill>
                  <a:srgbClr val="92D050"/>
                </a:solidFill>
              </a:rPr>
              <a:t> (Olive) Fruit </a:t>
            </a:r>
            <a:r>
              <a:rPr lang="fr-FR" b="1" dirty="0" err="1">
                <a:solidFill>
                  <a:srgbClr val="92D050"/>
                </a:solidFill>
              </a:rPr>
              <a:t>Oil</a:t>
            </a:r>
            <a:r>
              <a:rPr lang="fr-FR" b="1" dirty="0">
                <a:solidFill>
                  <a:srgbClr val="92D050"/>
                </a:solidFill>
              </a:rPr>
              <a:t>*, Jojoba Esters, Sodium </a:t>
            </a:r>
            <a:r>
              <a:rPr lang="fr-FR" b="1" dirty="0" err="1">
                <a:solidFill>
                  <a:srgbClr val="92D050"/>
                </a:solidFill>
              </a:rPr>
              <a:t>Levulinate</a:t>
            </a:r>
            <a:r>
              <a:rPr lang="fr-FR" b="1" dirty="0">
                <a:solidFill>
                  <a:srgbClr val="92D050"/>
                </a:solidFill>
              </a:rPr>
              <a:t>, Parfum (Fragrance), </a:t>
            </a:r>
            <a:r>
              <a:rPr lang="fr-FR" b="1" dirty="0" err="1">
                <a:solidFill>
                  <a:srgbClr val="92D050"/>
                </a:solidFill>
              </a:rPr>
              <a:t>Sesamum</a:t>
            </a:r>
            <a:r>
              <a:rPr lang="fr-FR" b="1" dirty="0">
                <a:solidFill>
                  <a:srgbClr val="92D050"/>
                </a:solidFill>
              </a:rPr>
              <a:t> </a:t>
            </a:r>
            <a:r>
              <a:rPr lang="fr-FR" b="1" dirty="0" err="1">
                <a:solidFill>
                  <a:srgbClr val="92D050"/>
                </a:solidFill>
              </a:rPr>
              <a:t>Indicum</a:t>
            </a:r>
            <a:r>
              <a:rPr lang="fr-FR" b="1" dirty="0">
                <a:solidFill>
                  <a:srgbClr val="92D050"/>
                </a:solidFill>
              </a:rPr>
              <a:t> (</a:t>
            </a:r>
            <a:r>
              <a:rPr lang="fr-FR" b="1" dirty="0" err="1">
                <a:solidFill>
                  <a:srgbClr val="92D050"/>
                </a:solidFill>
              </a:rPr>
              <a:t>Sesame</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err="1">
                <a:solidFill>
                  <a:srgbClr val="92D050"/>
                </a:solidFill>
              </a:rPr>
              <a:t>Unsaponifiables</a:t>
            </a:r>
            <a:r>
              <a:rPr lang="fr-FR" b="1" dirty="0">
                <a:solidFill>
                  <a:srgbClr val="92D050"/>
                </a:solidFill>
              </a:rPr>
              <a:t>*, </a:t>
            </a:r>
            <a:r>
              <a:rPr lang="fr-FR" b="1" dirty="0" err="1">
                <a:solidFill>
                  <a:srgbClr val="92D050"/>
                </a:solidFill>
              </a:rPr>
              <a:t>Xanthan</a:t>
            </a:r>
            <a:r>
              <a:rPr lang="fr-FR" b="1" dirty="0">
                <a:solidFill>
                  <a:srgbClr val="92D050"/>
                </a:solidFill>
              </a:rPr>
              <a:t> </a:t>
            </a:r>
            <a:r>
              <a:rPr lang="fr-FR" b="1" dirty="0" err="1">
                <a:solidFill>
                  <a:srgbClr val="92D050"/>
                </a:solidFill>
              </a:rPr>
              <a:t>Gum</a:t>
            </a:r>
            <a:r>
              <a:rPr lang="fr-FR" b="1" dirty="0">
                <a:solidFill>
                  <a:srgbClr val="92D050"/>
                </a:solidFill>
              </a:rPr>
              <a:t>, Fructose, </a:t>
            </a:r>
            <a:r>
              <a:rPr lang="fr-FR" b="1" dirty="0" err="1">
                <a:solidFill>
                  <a:srgbClr val="92D050"/>
                </a:solidFill>
              </a:rPr>
              <a:t>Helianthus</a:t>
            </a:r>
            <a:r>
              <a:rPr lang="fr-FR" b="1" dirty="0">
                <a:solidFill>
                  <a:srgbClr val="92D050"/>
                </a:solidFill>
              </a:rPr>
              <a:t> </a:t>
            </a:r>
            <a:r>
              <a:rPr lang="fr-FR" b="1" dirty="0" err="1">
                <a:solidFill>
                  <a:srgbClr val="92D050"/>
                </a:solidFill>
              </a:rPr>
              <a:t>Annuus</a:t>
            </a:r>
            <a:r>
              <a:rPr lang="fr-FR" b="1" dirty="0">
                <a:solidFill>
                  <a:srgbClr val="92D050"/>
                </a:solidFill>
              </a:rPr>
              <a:t> (</a:t>
            </a:r>
            <a:r>
              <a:rPr lang="fr-FR" b="1" dirty="0" err="1">
                <a:solidFill>
                  <a:srgbClr val="92D050"/>
                </a:solidFill>
              </a:rPr>
              <a:t>Sunflower</a:t>
            </a:r>
            <a:r>
              <a:rPr lang="fr-FR" b="1" dirty="0">
                <a:solidFill>
                  <a:srgbClr val="92D050"/>
                </a:solidFill>
              </a:rPr>
              <a:t>) </a:t>
            </a:r>
            <a:r>
              <a:rPr lang="fr-FR" b="1" dirty="0" err="1">
                <a:solidFill>
                  <a:srgbClr val="92D050"/>
                </a:solidFill>
              </a:rPr>
              <a:t>Seed</a:t>
            </a:r>
            <a:r>
              <a:rPr lang="fr-FR" b="1" dirty="0">
                <a:solidFill>
                  <a:srgbClr val="92D050"/>
                </a:solidFill>
              </a:rPr>
              <a:t> Wax, Sodium </a:t>
            </a:r>
            <a:r>
              <a:rPr lang="fr-FR" b="1" dirty="0" err="1">
                <a:solidFill>
                  <a:srgbClr val="92D050"/>
                </a:solidFill>
              </a:rPr>
              <a:t>Anisate</a:t>
            </a:r>
            <a:r>
              <a:rPr lang="fr-FR" b="1" dirty="0">
                <a:solidFill>
                  <a:srgbClr val="92D050"/>
                </a:solidFill>
              </a:rPr>
              <a:t>, Sodium </a:t>
            </a:r>
            <a:r>
              <a:rPr lang="fr-FR" b="1" dirty="0" err="1">
                <a:solidFill>
                  <a:srgbClr val="92D050"/>
                </a:solidFill>
              </a:rPr>
              <a:t>Stearoyl</a:t>
            </a:r>
            <a:r>
              <a:rPr lang="fr-FR" b="1" dirty="0">
                <a:solidFill>
                  <a:srgbClr val="92D050"/>
                </a:solidFill>
              </a:rPr>
              <a:t> Glutamate, </a:t>
            </a:r>
            <a:r>
              <a:rPr lang="fr-FR" b="1" dirty="0" err="1">
                <a:solidFill>
                  <a:srgbClr val="92D050"/>
                </a:solidFill>
              </a:rPr>
              <a:t>Citric</a:t>
            </a:r>
            <a:r>
              <a:rPr lang="fr-FR" b="1" dirty="0">
                <a:solidFill>
                  <a:srgbClr val="92D050"/>
                </a:solidFill>
              </a:rPr>
              <a:t> </a:t>
            </a:r>
            <a:r>
              <a:rPr lang="fr-FR" b="1" dirty="0" err="1">
                <a:solidFill>
                  <a:srgbClr val="92D050"/>
                </a:solidFill>
              </a:rPr>
              <a:t>Acid</a:t>
            </a:r>
            <a:r>
              <a:rPr lang="fr-FR" b="1" dirty="0">
                <a:solidFill>
                  <a:srgbClr val="92D050"/>
                </a:solidFill>
              </a:rPr>
              <a:t>, </a:t>
            </a:r>
            <a:r>
              <a:rPr lang="fr-FR" b="1" dirty="0" err="1">
                <a:solidFill>
                  <a:srgbClr val="92D050"/>
                </a:solidFill>
              </a:rPr>
              <a:t>Caprylic</a:t>
            </a:r>
            <a:r>
              <a:rPr lang="fr-FR" b="1" dirty="0">
                <a:solidFill>
                  <a:srgbClr val="92D050"/>
                </a:solidFill>
              </a:rPr>
              <a:t>/</a:t>
            </a:r>
            <a:r>
              <a:rPr lang="fr-FR" b="1" dirty="0" err="1">
                <a:solidFill>
                  <a:srgbClr val="92D050"/>
                </a:solidFill>
              </a:rPr>
              <a:t>Capric</a:t>
            </a:r>
            <a:r>
              <a:rPr lang="fr-FR" b="1" dirty="0">
                <a:solidFill>
                  <a:srgbClr val="92D050"/>
                </a:solidFill>
              </a:rPr>
              <a:t> </a:t>
            </a:r>
            <a:r>
              <a:rPr lang="fr-FR" b="1" dirty="0" err="1">
                <a:solidFill>
                  <a:srgbClr val="92D050"/>
                </a:solidFill>
              </a:rPr>
              <a:t>Triglyceride</a:t>
            </a:r>
            <a:r>
              <a:rPr lang="fr-FR" b="1" dirty="0">
                <a:solidFill>
                  <a:srgbClr val="92D050"/>
                </a:solidFill>
              </a:rPr>
              <a:t>, </a:t>
            </a:r>
            <a:r>
              <a:rPr lang="fr-FR" b="1" dirty="0" err="1">
                <a:solidFill>
                  <a:srgbClr val="92D050"/>
                </a:solidFill>
              </a:rPr>
              <a:t>Tocopherol</a:t>
            </a:r>
            <a:r>
              <a:rPr lang="fr-FR" b="1" dirty="0">
                <a:solidFill>
                  <a:srgbClr val="92D050"/>
                </a:solidFill>
              </a:rPr>
              <a:t>, </a:t>
            </a:r>
            <a:r>
              <a:rPr lang="fr-FR" b="1" dirty="0" err="1">
                <a:solidFill>
                  <a:srgbClr val="92D050"/>
                </a:solidFill>
              </a:rPr>
              <a:t>Hydrolyzed</a:t>
            </a:r>
            <a:r>
              <a:rPr lang="fr-FR" b="1" dirty="0">
                <a:solidFill>
                  <a:srgbClr val="92D050"/>
                </a:solidFill>
              </a:rPr>
              <a:t> </a:t>
            </a:r>
            <a:r>
              <a:rPr lang="fr-FR" b="1" dirty="0" err="1">
                <a:solidFill>
                  <a:srgbClr val="92D050"/>
                </a:solidFill>
              </a:rPr>
              <a:t>Hyaluronic</a:t>
            </a:r>
            <a:r>
              <a:rPr lang="fr-FR" b="1" dirty="0">
                <a:solidFill>
                  <a:srgbClr val="92D050"/>
                </a:solidFill>
              </a:rPr>
              <a:t> </a:t>
            </a:r>
            <a:r>
              <a:rPr lang="fr-FR" b="1" dirty="0" err="1">
                <a:solidFill>
                  <a:srgbClr val="92D050"/>
                </a:solidFill>
              </a:rPr>
              <a:t>Acid</a:t>
            </a:r>
            <a:r>
              <a:rPr lang="fr-FR" b="1" dirty="0">
                <a:solidFill>
                  <a:srgbClr val="92D050"/>
                </a:solidFill>
              </a:rPr>
              <a:t>, </a:t>
            </a:r>
            <a:r>
              <a:rPr lang="fr-FR" b="1" dirty="0" err="1">
                <a:solidFill>
                  <a:srgbClr val="92D050"/>
                </a:solidFill>
              </a:rPr>
              <a:t>Lauroyl</a:t>
            </a:r>
            <a:r>
              <a:rPr lang="fr-FR" b="1" dirty="0">
                <a:solidFill>
                  <a:srgbClr val="92D050"/>
                </a:solidFill>
              </a:rPr>
              <a:t> Lysine, </a:t>
            </a:r>
            <a:r>
              <a:rPr lang="fr-FR" b="1" dirty="0" err="1">
                <a:solidFill>
                  <a:srgbClr val="92D050"/>
                </a:solidFill>
              </a:rPr>
              <a:t>Aloe</a:t>
            </a:r>
            <a:r>
              <a:rPr lang="fr-FR" b="1" dirty="0">
                <a:solidFill>
                  <a:srgbClr val="92D050"/>
                </a:solidFill>
              </a:rPr>
              <a:t> </a:t>
            </a:r>
            <a:r>
              <a:rPr lang="fr-FR" b="1" dirty="0" err="1">
                <a:solidFill>
                  <a:srgbClr val="92D050"/>
                </a:solidFill>
              </a:rPr>
              <a:t>Barbadensis</a:t>
            </a:r>
            <a:r>
              <a:rPr lang="fr-FR" b="1" dirty="0">
                <a:solidFill>
                  <a:srgbClr val="92D050"/>
                </a:solidFill>
              </a:rPr>
              <a:t> </a:t>
            </a:r>
            <a:r>
              <a:rPr lang="fr-FR" b="1" dirty="0" err="1">
                <a:solidFill>
                  <a:srgbClr val="92D050"/>
                </a:solidFill>
              </a:rPr>
              <a:t>Leaf</a:t>
            </a:r>
            <a:r>
              <a:rPr lang="fr-FR" b="1" dirty="0">
                <a:solidFill>
                  <a:srgbClr val="92D050"/>
                </a:solidFill>
              </a:rPr>
              <a:t> Juice Powder*, </a:t>
            </a:r>
            <a:r>
              <a:rPr lang="fr-FR" b="1" dirty="0" err="1">
                <a:solidFill>
                  <a:srgbClr val="92D050"/>
                </a:solidFill>
              </a:rPr>
              <a:t>Olea</a:t>
            </a:r>
            <a:r>
              <a:rPr lang="fr-FR" b="1" dirty="0">
                <a:solidFill>
                  <a:srgbClr val="92D050"/>
                </a:solidFill>
              </a:rPr>
              <a:t> </a:t>
            </a:r>
            <a:r>
              <a:rPr lang="fr-FR" b="1" dirty="0" err="1">
                <a:solidFill>
                  <a:srgbClr val="92D050"/>
                </a:solidFill>
              </a:rPr>
              <a:t>Europaea</a:t>
            </a:r>
            <a:r>
              <a:rPr lang="fr-FR" b="1" dirty="0">
                <a:solidFill>
                  <a:srgbClr val="92D050"/>
                </a:solidFill>
              </a:rPr>
              <a:t> (Olive) </a:t>
            </a:r>
            <a:r>
              <a:rPr lang="fr-FR" b="1" dirty="0" err="1">
                <a:solidFill>
                  <a:srgbClr val="92D050"/>
                </a:solidFill>
              </a:rPr>
              <a:t>Leaf</a:t>
            </a:r>
            <a:r>
              <a:rPr lang="fr-FR" b="1" dirty="0">
                <a:solidFill>
                  <a:srgbClr val="92D050"/>
                </a:solidFill>
              </a:rPr>
              <a:t> </a:t>
            </a:r>
            <a:r>
              <a:rPr lang="fr-FR" b="1" dirty="0" err="1">
                <a:solidFill>
                  <a:srgbClr val="92D050"/>
                </a:solidFill>
              </a:rPr>
              <a:t>Extract</a:t>
            </a:r>
            <a:r>
              <a:rPr lang="fr-FR" b="1" dirty="0">
                <a:solidFill>
                  <a:srgbClr val="92D050"/>
                </a:solidFill>
              </a:rPr>
              <a:t>, </a:t>
            </a:r>
            <a:r>
              <a:rPr lang="fr-FR" b="1" dirty="0" err="1">
                <a:solidFill>
                  <a:srgbClr val="92D050"/>
                </a:solidFill>
              </a:rPr>
              <a:t>Symphytum</a:t>
            </a:r>
            <a:r>
              <a:rPr lang="fr-FR" b="1" dirty="0">
                <a:solidFill>
                  <a:srgbClr val="92D050"/>
                </a:solidFill>
              </a:rPr>
              <a:t> Officinale </a:t>
            </a:r>
            <a:r>
              <a:rPr lang="fr-FR" b="1" dirty="0" err="1">
                <a:solidFill>
                  <a:srgbClr val="92D050"/>
                </a:solidFill>
              </a:rPr>
              <a:t>Root</a:t>
            </a:r>
            <a:r>
              <a:rPr lang="fr-FR" b="1" dirty="0">
                <a:solidFill>
                  <a:srgbClr val="92D050"/>
                </a:solidFill>
              </a:rPr>
              <a:t> </a:t>
            </a:r>
            <a:r>
              <a:rPr lang="fr-FR" b="1" dirty="0" err="1">
                <a:solidFill>
                  <a:srgbClr val="92D050"/>
                </a:solidFill>
              </a:rPr>
              <a:t>Extract</a:t>
            </a:r>
            <a:r>
              <a:rPr lang="fr-FR" b="1" dirty="0">
                <a:solidFill>
                  <a:srgbClr val="92D050"/>
                </a:solidFill>
              </a:rPr>
              <a:t>*, Polyglycerin-3, </a:t>
            </a:r>
            <a:r>
              <a:rPr lang="fr-FR" b="1" dirty="0" err="1">
                <a:solidFill>
                  <a:srgbClr val="92D050"/>
                </a:solidFill>
              </a:rPr>
              <a:t>Lavandula</a:t>
            </a:r>
            <a:r>
              <a:rPr lang="fr-FR" b="1" dirty="0">
                <a:solidFill>
                  <a:srgbClr val="92D050"/>
                </a:solidFill>
              </a:rPr>
              <a:t> </a:t>
            </a:r>
            <a:r>
              <a:rPr lang="fr-FR" b="1" dirty="0" err="1">
                <a:solidFill>
                  <a:srgbClr val="92D050"/>
                </a:solidFill>
              </a:rPr>
              <a:t>Stoechas</a:t>
            </a:r>
            <a:r>
              <a:rPr lang="fr-FR" b="1" dirty="0">
                <a:solidFill>
                  <a:srgbClr val="92D050"/>
                </a:solidFill>
              </a:rPr>
              <a:t> </a:t>
            </a:r>
            <a:r>
              <a:rPr lang="fr-FR" b="1" dirty="0" err="1">
                <a:solidFill>
                  <a:srgbClr val="92D050"/>
                </a:solidFill>
              </a:rPr>
              <a:t>Extract</a:t>
            </a:r>
            <a:r>
              <a:rPr lang="fr-FR" b="1" dirty="0">
                <a:solidFill>
                  <a:srgbClr val="92D050"/>
                </a:solidFill>
              </a:rPr>
              <a:t>*, </a:t>
            </a:r>
            <a:r>
              <a:rPr lang="fr-FR" b="1" dirty="0" err="1">
                <a:solidFill>
                  <a:srgbClr val="92D050"/>
                </a:solidFill>
              </a:rPr>
              <a:t>Geraniol</a:t>
            </a:r>
            <a:r>
              <a:rPr lang="fr-FR" b="1" dirty="0">
                <a:solidFill>
                  <a:srgbClr val="92D050"/>
                </a:solidFill>
              </a:rPr>
              <a:t>, Citronellol, </a:t>
            </a:r>
            <a:r>
              <a:rPr lang="fr-FR" b="1" dirty="0" err="1">
                <a:solidFill>
                  <a:srgbClr val="92D050"/>
                </a:solidFill>
              </a:rPr>
              <a:t>Linalool</a:t>
            </a:r>
            <a:r>
              <a:rPr lang="fr-FR" b="1" dirty="0">
                <a:solidFill>
                  <a:srgbClr val="92D050"/>
                </a:solidFill>
              </a:rPr>
              <a:t>, Citral</a:t>
            </a:r>
          </a:p>
        </p:txBody>
      </p:sp>
    </p:spTree>
    <p:extLst>
      <p:ext uri="{BB962C8B-B14F-4D97-AF65-F5344CB8AC3E}">
        <p14:creationId xmlns:p14="http://schemas.microsoft.com/office/powerpoint/2010/main" val="384125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425"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48497" y="778955"/>
            <a:ext cx="3248025" cy="584775"/>
          </a:xfrm>
          <a:prstGeom prst="rect">
            <a:avLst/>
          </a:prstGeom>
          <a:noFill/>
        </p:spPr>
        <p:txBody>
          <a:bodyPr wrap="square" rtlCol="0">
            <a:spAutoFit/>
          </a:bodyPr>
          <a:lstStyle/>
          <a:p>
            <a:r>
              <a:rPr lang="fr-FR" sz="3200" b="1" dirty="0">
                <a:solidFill>
                  <a:schemeClr val="accent6">
                    <a:lumMod val="50000"/>
                  </a:schemeClr>
                </a:solidFill>
              </a:rPr>
              <a:t>ETUDES d’INCI</a:t>
            </a:r>
          </a:p>
        </p:txBody>
      </p:sp>
      <p:sp>
        <p:nvSpPr>
          <p:cNvPr id="7" name="ZoneTexte 6"/>
          <p:cNvSpPr txBox="1"/>
          <p:nvPr/>
        </p:nvSpPr>
        <p:spPr>
          <a:xfrm>
            <a:off x="848497" y="4781906"/>
            <a:ext cx="237566" cy="369332"/>
          </a:xfrm>
          <a:prstGeom prst="rect">
            <a:avLst/>
          </a:prstGeom>
          <a:noFill/>
        </p:spPr>
        <p:txBody>
          <a:bodyPr wrap="none" rtlCol="0">
            <a:spAutoFit/>
          </a:bodyPr>
          <a:lstStyle/>
          <a:p>
            <a:r>
              <a:rPr lang="fr-FR" dirty="0"/>
              <a:t> </a:t>
            </a:r>
          </a:p>
        </p:txBody>
      </p:sp>
      <p:sp>
        <p:nvSpPr>
          <p:cNvPr id="8" name="ZoneTexte 7"/>
          <p:cNvSpPr txBox="1"/>
          <p:nvPr/>
        </p:nvSpPr>
        <p:spPr>
          <a:xfrm>
            <a:off x="1093883" y="1671094"/>
            <a:ext cx="184731" cy="369332"/>
          </a:xfrm>
          <a:prstGeom prst="rect">
            <a:avLst/>
          </a:prstGeom>
          <a:noFill/>
        </p:spPr>
        <p:txBody>
          <a:bodyPr wrap="none" rtlCol="0">
            <a:spAutoFit/>
          </a:bodyPr>
          <a:lstStyle/>
          <a:p>
            <a:endParaRPr lang="fr-FR" b="1" dirty="0"/>
          </a:p>
        </p:txBody>
      </p:sp>
      <p:sp>
        <p:nvSpPr>
          <p:cNvPr id="4" name="Rectangle 1"/>
          <p:cNvSpPr>
            <a:spLocks noChangeArrowheads="1"/>
          </p:cNvSpPr>
          <p:nvPr/>
        </p:nvSpPr>
        <p:spPr bwMode="auto">
          <a:xfrm>
            <a:off x="848497" y="2710342"/>
            <a:ext cx="10684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   </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848497" y="1813998"/>
            <a:ext cx="10410939" cy="3970318"/>
          </a:xfrm>
          <a:prstGeom prst="rect">
            <a:avLst/>
          </a:prstGeom>
          <a:noFill/>
        </p:spPr>
        <p:txBody>
          <a:bodyPr wrap="square" rtlCol="0">
            <a:spAutoFit/>
          </a:bodyPr>
          <a:lstStyle/>
          <a:p>
            <a:r>
              <a:rPr lang="fr-FR" b="1" dirty="0"/>
              <a:t>Ces deux </a:t>
            </a:r>
            <a:r>
              <a:rPr lang="fr-FR" b="1" dirty="0" smtClean="0"/>
              <a:t>dernières crèmes </a:t>
            </a:r>
            <a:r>
              <a:rPr lang="fr-FR" b="1" dirty="0"/>
              <a:t>ont le même label </a:t>
            </a:r>
            <a:r>
              <a:rPr lang="fr-FR" b="1" dirty="0" smtClean="0"/>
              <a:t>de certification, </a:t>
            </a:r>
            <a:r>
              <a:rPr lang="fr-FR" b="1" dirty="0"/>
              <a:t>elles respectent le même référentiel. L’étiquetage nous permet de faire plusieurs constatations</a:t>
            </a:r>
          </a:p>
          <a:p>
            <a:endParaRPr lang="fr-FR" b="1" dirty="0"/>
          </a:p>
          <a:p>
            <a:pPr marL="342900" indent="-342900">
              <a:buAutoNum type="arabicParenR"/>
            </a:pPr>
            <a:r>
              <a:rPr lang="fr-FR" b="1" dirty="0"/>
              <a:t>Les pourcentages de naturalité sont différents :</a:t>
            </a:r>
          </a:p>
          <a:p>
            <a:r>
              <a:rPr lang="fr-FR" b="1" dirty="0" smtClean="0"/>
              <a:t>% </a:t>
            </a:r>
            <a:r>
              <a:rPr lang="fr-FR" b="1" dirty="0"/>
              <a:t>d’ingrédients d’origine naturelle  100% </a:t>
            </a:r>
            <a:r>
              <a:rPr lang="fr-FR" b="1" dirty="0" smtClean="0"/>
              <a:t> </a:t>
            </a:r>
            <a:r>
              <a:rPr lang="fr-FR" dirty="0" smtClean="0"/>
              <a:t>pour tout les produits </a:t>
            </a:r>
            <a:r>
              <a:rPr lang="fr-FR" dirty="0" err="1" smtClean="0"/>
              <a:t>Ardevie</a:t>
            </a:r>
            <a:r>
              <a:rPr lang="fr-FR" dirty="0" smtClean="0"/>
              <a:t> </a:t>
            </a:r>
            <a:r>
              <a:rPr lang="fr-FR" b="1" dirty="0" smtClean="0"/>
              <a:t>et  </a:t>
            </a:r>
            <a:r>
              <a:rPr lang="fr-FR" b="1" dirty="0"/>
              <a:t>98</a:t>
            </a:r>
            <a:r>
              <a:rPr lang="fr-FR" b="1" dirty="0" smtClean="0"/>
              <a:t>% </a:t>
            </a:r>
            <a:r>
              <a:rPr lang="fr-FR" dirty="0" smtClean="0"/>
              <a:t>pour La Provençale</a:t>
            </a:r>
            <a:endParaRPr lang="fr-FR" dirty="0"/>
          </a:p>
          <a:p>
            <a:r>
              <a:rPr lang="fr-FR" b="1" dirty="0" smtClean="0"/>
              <a:t>% </a:t>
            </a:r>
            <a:r>
              <a:rPr lang="fr-FR" b="1" dirty="0"/>
              <a:t>d’ingrédients bio  </a:t>
            </a:r>
            <a:r>
              <a:rPr lang="fr-FR" b="1" dirty="0" smtClean="0"/>
              <a:t>85% </a:t>
            </a:r>
            <a:r>
              <a:rPr lang="fr-FR" dirty="0" smtClean="0"/>
              <a:t>pour la crème </a:t>
            </a:r>
            <a:r>
              <a:rPr lang="fr-FR" dirty="0" err="1" smtClean="0"/>
              <a:t>Ardevie</a:t>
            </a:r>
            <a:r>
              <a:rPr lang="fr-FR" dirty="0" smtClean="0"/>
              <a:t>  et </a:t>
            </a:r>
            <a:r>
              <a:rPr lang="fr-FR" b="1" dirty="0" smtClean="0"/>
              <a:t>28 % </a:t>
            </a:r>
            <a:r>
              <a:rPr lang="fr-FR" dirty="0" smtClean="0"/>
              <a:t>pour la Provençale</a:t>
            </a:r>
            <a:endParaRPr lang="fr-FR" dirty="0"/>
          </a:p>
          <a:p>
            <a:endParaRPr lang="fr-FR" b="1" dirty="0"/>
          </a:p>
          <a:p>
            <a:r>
              <a:rPr lang="fr-FR" b="1" dirty="0"/>
              <a:t>Les pourcentages d’ingrédients Bio très différent </a:t>
            </a:r>
            <a:r>
              <a:rPr lang="fr-FR" b="1" dirty="0" smtClean="0"/>
              <a:t>pour les deux crèmes est </a:t>
            </a:r>
            <a:r>
              <a:rPr lang="fr-FR" b="1" dirty="0"/>
              <a:t>ici </a:t>
            </a:r>
            <a:r>
              <a:rPr lang="fr-FR" b="1" u="sng" dirty="0"/>
              <a:t>plus </a:t>
            </a:r>
            <a:r>
              <a:rPr lang="fr-FR" b="1" dirty="0"/>
              <a:t>révélateur  </a:t>
            </a:r>
            <a:r>
              <a:rPr lang="fr-FR" b="1" dirty="0" smtClean="0"/>
              <a:t>de la différence de naturalité </a:t>
            </a:r>
            <a:r>
              <a:rPr lang="fr-FR" dirty="0" smtClean="0"/>
              <a:t>car </a:t>
            </a:r>
            <a:r>
              <a:rPr lang="fr-FR" dirty="0"/>
              <a:t>le pourcentage d’ingrédients d’origine naturelle indiqué ne distingue pas le naturel (obtenu par des méthodes physique d’extraction) de l’origine naturelle (obtenu par modification chimique  propre du naturel</a:t>
            </a:r>
            <a:r>
              <a:rPr lang="fr-FR" dirty="0" smtClean="0"/>
              <a:t>). </a:t>
            </a:r>
          </a:p>
          <a:p>
            <a:r>
              <a:rPr lang="fr-FR" dirty="0" smtClean="0"/>
              <a:t>Un ingrédient bio est le plus souvent un produit naturel non modifié, à l’exception de la glycérine qui issue d’une huile bio est signalée par deux astérisque dans la liste d’ingrédients</a:t>
            </a:r>
            <a:endParaRPr lang="fr-FR" dirty="0"/>
          </a:p>
          <a:p>
            <a:endParaRPr lang="fr-FR" dirty="0"/>
          </a:p>
        </p:txBody>
      </p:sp>
    </p:spTree>
    <p:extLst>
      <p:ext uri="{BB962C8B-B14F-4D97-AF65-F5344CB8AC3E}">
        <p14:creationId xmlns:p14="http://schemas.microsoft.com/office/powerpoint/2010/main" val="4242134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48497" y="704524"/>
            <a:ext cx="3248025" cy="523220"/>
          </a:xfrm>
          <a:prstGeom prst="rect">
            <a:avLst/>
          </a:prstGeom>
          <a:noFill/>
        </p:spPr>
        <p:txBody>
          <a:bodyPr wrap="square" rtlCol="0">
            <a:spAutoFit/>
          </a:bodyPr>
          <a:lstStyle/>
          <a:p>
            <a:r>
              <a:rPr lang="fr-FR" sz="2800" b="1" dirty="0">
                <a:solidFill>
                  <a:schemeClr val="accent6">
                    <a:lumMod val="50000"/>
                  </a:schemeClr>
                </a:solidFill>
              </a:rPr>
              <a:t>ETUDES d’INCI</a:t>
            </a:r>
          </a:p>
        </p:txBody>
      </p:sp>
      <p:sp>
        <p:nvSpPr>
          <p:cNvPr id="7" name="ZoneTexte 6"/>
          <p:cNvSpPr txBox="1"/>
          <p:nvPr/>
        </p:nvSpPr>
        <p:spPr>
          <a:xfrm>
            <a:off x="848497" y="4781906"/>
            <a:ext cx="237566" cy="369332"/>
          </a:xfrm>
          <a:prstGeom prst="rect">
            <a:avLst/>
          </a:prstGeom>
          <a:noFill/>
        </p:spPr>
        <p:txBody>
          <a:bodyPr wrap="none" rtlCol="0">
            <a:spAutoFit/>
          </a:bodyPr>
          <a:lstStyle/>
          <a:p>
            <a:r>
              <a:rPr lang="fr-FR" dirty="0"/>
              <a:t> </a:t>
            </a:r>
          </a:p>
        </p:txBody>
      </p:sp>
      <p:sp>
        <p:nvSpPr>
          <p:cNvPr id="8" name="ZoneTexte 7"/>
          <p:cNvSpPr txBox="1"/>
          <p:nvPr/>
        </p:nvSpPr>
        <p:spPr>
          <a:xfrm>
            <a:off x="1093883" y="1671094"/>
            <a:ext cx="184731" cy="369332"/>
          </a:xfrm>
          <a:prstGeom prst="rect">
            <a:avLst/>
          </a:prstGeom>
          <a:noFill/>
        </p:spPr>
        <p:txBody>
          <a:bodyPr wrap="none" rtlCol="0">
            <a:spAutoFit/>
          </a:bodyPr>
          <a:lstStyle/>
          <a:p>
            <a:endParaRPr lang="fr-FR" b="1" dirty="0"/>
          </a:p>
        </p:txBody>
      </p:sp>
      <p:sp>
        <p:nvSpPr>
          <p:cNvPr id="4" name="Rectangle 1"/>
          <p:cNvSpPr>
            <a:spLocks noChangeArrowheads="1"/>
          </p:cNvSpPr>
          <p:nvPr/>
        </p:nvSpPr>
        <p:spPr bwMode="auto">
          <a:xfrm>
            <a:off x="848497" y="2710342"/>
            <a:ext cx="10684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   </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848497" y="1813998"/>
            <a:ext cx="10410939" cy="3416320"/>
          </a:xfrm>
          <a:prstGeom prst="rect">
            <a:avLst/>
          </a:prstGeom>
          <a:noFill/>
        </p:spPr>
        <p:txBody>
          <a:bodyPr wrap="square" rtlCol="0">
            <a:spAutoFit/>
          </a:bodyPr>
          <a:lstStyle/>
          <a:p>
            <a:pPr marL="342900" indent="-342900">
              <a:buAutoNum type="arabicParenR" startAt="2"/>
            </a:pPr>
            <a:r>
              <a:rPr lang="fr-FR" b="1" dirty="0"/>
              <a:t>L’examen de la liste d’ingrédients nous </a:t>
            </a:r>
            <a:r>
              <a:rPr lang="fr-FR" b="1" dirty="0" smtClean="0"/>
              <a:t>montre que </a:t>
            </a:r>
            <a:r>
              <a:rPr lang="fr-FR" b="1" dirty="0"/>
              <a:t>les premiers ingrédients donc les ingrédients majoritaires de la formule l’eau, des eaux florales bio chez ARDEVIE</a:t>
            </a:r>
          </a:p>
          <a:p>
            <a:pPr marL="342900" indent="-342900">
              <a:buAutoNum type="arabicParenR" startAt="2"/>
            </a:pPr>
            <a:endParaRPr lang="fr-FR" b="1" dirty="0"/>
          </a:p>
          <a:p>
            <a:pPr marL="342900" indent="-342900">
              <a:buAutoNum type="arabicParenR" startAt="2"/>
            </a:pPr>
            <a:r>
              <a:rPr lang="fr-FR" b="1" dirty="0"/>
              <a:t>Ensuite dans la liste pour la crème rose : </a:t>
            </a:r>
            <a:r>
              <a:rPr lang="fr-FR" b="1" dirty="0">
                <a:solidFill>
                  <a:srgbClr val="92D050"/>
                </a:solidFill>
              </a:rPr>
              <a:t>DICAPRYLYL ETHER • CAPRYLIC/CAPRIC TRIGLYCERIDE • </a:t>
            </a:r>
            <a:r>
              <a:rPr lang="fr-FR" b="1" dirty="0"/>
              <a:t>deux corps gras d’origine naturelle, substitut des huiles végétales.</a:t>
            </a:r>
          </a:p>
          <a:p>
            <a:r>
              <a:rPr lang="fr-FR" b="1" dirty="0"/>
              <a:t>      Pour la crème </a:t>
            </a:r>
            <a:r>
              <a:rPr lang="fr-FR" b="1" dirty="0" err="1"/>
              <a:t>anti-age</a:t>
            </a:r>
            <a:r>
              <a:rPr lang="fr-FR" b="1" dirty="0"/>
              <a:t> ARDEVIE : </a:t>
            </a:r>
            <a:r>
              <a:rPr lang="fr-FR" b="1" dirty="0" err="1">
                <a:solidFill>
                  <a:srgbClr val="92D050"/>
                </a:solidFill>
              </a:rPr>
              <a:t>Helianthus</a:t>
            </a:r>
            <a:r>
              <a:rPr lang="fr-FR" b="1" dirty="0">
                <a:solidFill>
                  <a:srgbClr val="92D050"/>
                </a:solidFill>
              </a:rPr>
              <a:t> </a:t>
            </a:r>
            <a:r>
              <a:rPr lang="fr-FR" b="1" dirty="0" err="1">
                <a:solidFill>
                  <a:srgbClr val="92D050"/>
                </a:solidFill>
              </a:rPr>
              <a:t>Annuus</a:t>
            </a:r>
            <a:r>
              <a:rPr lang="fr-FR" b="1" dirty="0">
                <a:solidFill>
                  <a:srgbClr val="92D050"/>
                </a:solidFill>
              </a:rPr>
              <a:t> (</a:t>
            </a:r>
            <a:r>
              <a:rPr lang="fr-FR" b="1" dirty="0" err="1">
                <a:solidFill>
                  <a:srgbClr val="92D050"/>
                </a:solidFill>
              </a:rPr>
              <a:t>Sunflower</a:t>
            </a:r>
            <a:r>
              <a:rPr lang="fr-FR" b="1" dirty="0">
                <a:solidFill>
                  <a:srgbClr val="92D050"/>
                </a:solidFill>
              </a:rPr>
              <a:t>) </a:t>
            </a:r>
            <a:r>
              <a:rPr lang="fr-FR" b="1" dirty="0" err="1">
                <a:solidFill>
                  <a:srgbClr val="92D050"/>
                </a:solidFill>
              </a:rPr>
              <a:t>Seed</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err="1">
                <a:solidFill>
                  <a:srgbClr val="92D050"/>
                </a:solidFill>
              </a:rPr>
              <a:t>Sesamum</a:t>
            </a:r>
            <a:r>
              <a:rPr lang="fr-FR" b="1" dirty="0">
                <a:solidFill>
                  <a:srgbClr val="92D050"/>
                </a:solidFill>
              </a:rPr>
              <a:t> </a:t>
            </a:r>
            <a:r>
              <a:rPr lang="fr-FR" b="1" dirty="0" err="1">
                <a:solidFill>
                  <a:srgbClr val="92D050"/>
                </a:solidFill>
              </a:rPr>
              <a:t>Indicum</a:t>
            </a:r>
            <a:r>
              <a:rPr lang="fr-FR" b="1" dirty="0">
                <a:solidFill>
                  <a:srgbClr val="92D050"/>
                </a:solidFill>
              </a:rPr>
              <a:t> (</a:t>
            </a:r>
            <a:r>
              <a:rPr lang="fr-FR" b="1" dirty="0" err="1">
                <a:solidFill>
                  <a:srgbClr val="92D050"/>
                </a:solidFill>
              </a:rPr>
              <a:t>Sesame</a:t>
            </a:r>
            <a:r>
              <a:rPr lang="fr-FR" b="1" dirty="0">
                <a:solidFill>
                  <a:srgbClr val="92D050"/>
                </a:solidFill>
              </a:rPr>
              <a:t>)</a:t>
            </a:r>
          </a:p>
          <a:p>
            <a:r>
              <a:rPr lang="fr-FR" b="1" dirty="0">
                <a:solidFill>
                  <a:srgbClr val="92D050"/>
                </a:solidFill>
              </a:rPr>
              <a:t>      </a:t>
            </a:r>
            <a:r>
              <a:rPr lang="fr-FR" b="1" dirty="0" err="1">
                <a:solidFill>
                  <a:srgbClr val="92D050"/>
                </a:solidFill>
              </a:rPr>
              <a:t>Seed</a:t>
            </a:r>
            <a:r>
              <a:rPr lang="fr-FR" b="1" dirty="0">
                <a:solidFill>
                  <a:srgbClr val="92D050"/>
                </a:solidFill>
              </a:rPr>
              <a:t> </a:t>
            </a:r>
            <a:r>
              <a:rPr lang="fr-FR" b="1" dirty="0" err="1">
                <a:solidFill>
                  <a:srgbClr val="92D050"/>
                </a:solidFill>
              </a:rPr>
              <a:t>Oil</a:t>
            </a:r>
            <a:r>
              <a:rPr lang="fr-FR" b="1" dirty="0">
                <a:solidFill>
                  <a:srgbClr val="92D050"/>
                </a:solidFill>
              </a:rPr>
              <a:t>  </a:t>
            </a:r>
            <a:r>
              <a:rPr lang="fr-FR" b="1" dirty="0"/>
              <a:t>ce sont deux huiles végétales bio.</a:t>
            </a:r>
          </a:p>
          <a:p>
            <a:endParaRPr lang="fr-FR" b="1" dirty="0"/>
          </a:p>
          <a:p>
            <a:r>
              <a:rPr lang="fr-FR" b="1" dirty="0"/>
              <a:t>4/ les ingrédients ACTIFS sont nombreux chez </a:t>
            </a:r>
            <a:r>
              <a:rPr lang="fr-FR" b="1" dirty="0" smtClean="0"/>
              <a:t>ARDEVIE.</a:t>
            </a:r>
            <a:r>
              <a:rPr lang="fr-FR" b="1" dirty="0">
                <a:solidFill>
                  <a:srgbClr val="FFC000"/>
                </a:solidFill>
              </a:rPr>
              <a:t>	</a:t>
            </a:r>
          </a:p>
          <a:p>
            <a:r>
              <a:rPr lang="fr-FR" b="1" dirty="0"/>
              <a:t>     </a:t>
            </a:r>
          </a:p>
          <a:p>
            <a:r>
              <a:rPr lang="fr-FR" b="1" dirty="0"/>
              <a:t>   </a:t>
            </a:r>
          </a:p>
          <a:p>
            <a:endParaRPr lang="fr-FR" b="1" dirty="0"/>
          </a:p>
        </p:txBody>
      </p:sp>
    </p:spTree>
    <p:extLst>
      <p:ext uri="{BB962C8B-B14F-4D97-AF65-F5344CB8AC3E}">
        <p14:creationId xmlns:p14="http://schemas.microsoft.com/office/powerpoint/2010/main" val="36990665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5"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48497" y="704524"/>
            <a:ext cx="3248025" cy="523220"/>
          </a:xfrm>
          <a:prstGeom prst="rect">
            <a:avLst/>
          </a:prstGeom>
          <a:noFill/>
        </p:spPr>
        <p:txBody>
          <a:bodyPr wrap="square" rtlCol="0">
            <a:spAutoFit/>
          </a:bodyPr>
          <a:lstStyle/>
          <a:p>
            <a:r>
              <a:rPr lang="fr-FR" sz="2800" b="1" dirty="0" smtClean="0">
                <a:solidFill>
                  <a:schemeClr val="accent6">
                    <a:lumMod val="50000"/>
                  </a:schemeClr>
                </a:solidFill>
              </a:rPr>
              <a:t>CONCLUSION</a:t>
            </a:r>
            <a:endParaRPr lang="fr-FR" sz="2800" b="1" dirty="0">
              <a:solidFill>
                <a:schemeClr val="accent6">
                  <a:lumMod val="50000"/>
                </a:schemeClr>
              </a:solidFill>
            </a:endParaRPr>
          </a:p>
        </p:txBody>
      </p:sp>
      <p:sp>
        <p:nvSpPr>
          <p:cNvPr id="7" name="ZoneTexte 6"/>
          <p:cNvSpPr txBox="1"/>
          <p:nvPr/>
        </p:nvSpPr>
        <p:spPr>
          <a:xfrm>
            <a:off x="848497" y="4781906"/>
            <a:ext cx="237566" cy="369332"/>
          </a:xfrm>
          <a:prstGeom prst="rect">
            <a:avLst/>
          </a:prstGeom>
          <a:noFill/>
        </p:spPr>
        <p:txBody>
          <a:bodyPr wrap="none" rtlCol="0">
            <a:spAutoFit/>
          </a:bodyPr>
          <a:lstStyle/>
          <a:p>
            <a:r>
              <a:rPr lang="fr-FR" dirty="0"/>
              <a:t> </a:t>
            </a:r>
          </a:p>
        </p:txBody>
      </p:sp>
      <p:sp>
        <p:nvSpPr>
          <p:cNvPr id="8" name="ZoneTexte 7"/>
          <p:cNvSpPr txBox="1"/>
          <p:nvPr/>
        </p:nvSpPr>
        <p:spPr>
          <a:xfrm>
            <a:off x="1093883" y="1671094"/>
            <a:ext cx="184731" cy="369332"/>
          </a:xfrm>
          <a:prstGeom prst="rect">
            <a:avLst/>
          </a:prstGeom>
          <a:noFill/>
        </p:spPr>
        <p:txBody>
          <a:bodyPr wrap="none" rtlCol="0">
            <a:spAutoFit/>
          </a:bodyPr>
          <a:lstStyle/>
          <a:p>
            <a:endParaRPr lang="fr-FR" b="1" dirty="0"/>
          </a:p>
        </p:txBody>
      </p:sp>
      <p:sp>
        <p:nvSpPr>
          <p:cNvPr id="4" name="Rectangle 1"/>
          <p:cNvSpPr>
            <a:spLocks noChangeArrowheads="1"/>
          </p:cNvSpPr>
          <p:nvPr/>
        </p:nvSpPr>
        <p:spPr bwMode="auto">
          <a:xfrm>
            <a:off x="848497" y="2710342"/>
            <a:ext cx="1068447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sz="1400" b="0" i="0" u="none" strike="noStrike" cap="none" normalizeH="0" baseline="0" dirty="0">
                <a:ln>
                  <a:noFill/>
                </a:ln>
                <a:solidFill>
                  <a:schemeClr val="tx1"/>
                </a:solidFill>
                <a:effectLst/>
                <a:latin typeface="Arial" panose="020B0604020202020204" pitchFamily="34" charset="0"/>
              </a:rPr>
              <a:t>   </a:t>
            </a:r>
            <a:endParaRPr kumimoji="0" lang="fr-FR" sz="1400" b="0" i="0" u="none" strike="noStrike" cap="none" normalizeH="0" baseline="0" dirty="0">
              <a:ln>
                <a:noFill/>
              </a:ln>
              <a:solidFill>
                <a:srgbClr val="FF0000"/>
              </a:solidFill>
              <a:effectLst/>
              <a:latin typeface="Arial" panose="020B0604020202020204" pitchFamily="34" charset="0"/>
            </a:endParaRPr>
          </a:p>
        </p:txBody>
      </p:sp>
      <p:sp>
        <p:nvSpPr>
          <p:cNvPr id="9" name="Rectangle 2"/>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ZoneTexte 9"/>
          <p:cNvSpPr txBox="1"/>
          <p:nvPr/>
        </p:nvSpPr>
        <p:spPr>
          <a:xfrm>
            <a:off x="848497" y="1813998"/>
            <a:ext cx="10410939" cy="1200329"/>
          </a:xfrm>
          <a:prstGeom prst="rect">
            <a:avLst/>
          </a:prstGeom>
          <a:noFill/>
        </p:spPr>
        <p:txBody>
          <a:bodyPr wrap="square" rtlCol="0">
            <a:spAutoFit/>
          </a:bodyPr>
          <a:lstStyle/>
          <a:p>
            <a:r>
              <a:rPr lang="fr-FR" b="1" dirty="0">
                <a:solidFill>
                  <a:srgbClr val="FFC000"/>
                </a:solidFill>
              </a:rPr>
              <a:t>	</a:t>
            </a:r>
          </a:p>
          <a:p>
            <a:r>
              <a:rPr lang="fr-FR" b="1" dirty="0"/>
              <a:t>     </a:t>
            </a:r>
          </a:p>
          <a:p>
            <a:r>
              <a:rPr lang="fr-FR" b="1" dirty="0"/>
              <a:t>   </a:t>
            </a:r>
          </a:p>
          <a:p>
            <a:endParaRPr lang="fr-FR" b="1" dirty="0"/>
          </a:p>
        </p:txBody>
      </p:sp>
      <p:sp>
        <p:nvSpPr>
          <p:cNvPr id="11" name="ZoneTexte 10"/>
          <p:cNvSpPr txBox="1"/>
          <p:nvPr/>
        </p:nvSpPr>
        <p:spPr>
          <a:xfrm>
            <a:off x="1065732" y="1502979"/>
            <a:ext cx="8907608" cy="3139321"/>
          </a:xfrm>
          <a:prstGeom prst="rect">
            <a:avLst/>
          </a:prstGeom>
          <a:noFill/>
        </p:spPr>
        <p:txBody>
          <a:bodyPr wrap="square" rtlCol="0">
            <a:spAutoFit/>
          </a:bodyPr>
          <a:lstStyle/>
          <a:p>
            <a:r>
              <a:rPr lang="fr-FR" dirty="0" smtClean="0"/>
              <a:t>Un rappel des points clés à regarder pour bien évaluer la naturalité d’un cosmétique :</a:t>
            </a:r>
          </a:p>
          <a:p>
            <a:endParaRPr lang="fr-FR" dirty="0"/>
          </a:p>
          <a:p>
            <a:pPr marL="342900" indent="-342900">
              <a:buAutoNum type="arabicParenR"/>
            </a:pPr>
            <a:r>
              <a:rPr lang="fr-FR" dirty="0" smtClean="0"/>
              <a:t>Les engagements de la marque sur sa philosophie de choix de tous les ingrédients</a:t>
            </a:r>
          </a:p>
          <a:p>
            <a:pPr marL="342900" indent="-342900">
              <a:buAutoNum type="arabicParenR"/>
            </a:pPr>
            <a:endParaRPr lang="fr-FR" dirty="0"/>
          </a:p>
          <a:p>
            <a:pPr marL="342900" indent="-342900">
              <a:buAutoNum type="arabicParenR"/>
            </a:pPr>
            <a:r>
              <a:rPr lang="fr-FR" dirty="0" smtClean="0"/>
              <a:t>Le produit est il certifié bio</a:t>
            </a:r>
          </a:p>
          <a:p>
            <a:pPr marL="342900" indent="-342900">
              <a:buAutoNum type="arabicParenR"/>
            </a:pPr>
            <a:endParaRPr lang="fr-FR" dirty="0"/>
          </a:p>
          <a:p>
            <a:pPr marL="342900" indent="-342900">
              <a:buAutoNum type="arabicParenR"/>
            </a:pPr>
            <a:r>
              <a:rPr lang="fr-FR" dirty="0" smtClean="0"/>
              <a:t>Certifié ou pas, quel est le pourcentage d’ingrédients bio</a:t>
            </a:r>
          </a:p>
          <a:p>
            <a:pPr marL="342900" indent="-342900">
              <a:buAutoNum type="arabicParenR"/>
            </a:pPr>
            <a:endParaRPr lang="fr-FR" dirty="0"/>
          </a:p>
          <a:p>
            <a:pPr marL="342900" indent="-342900">
              <a:buAutoNum type="arabicParenR"/>
            </a:pPr>
            <a:r>
              <a:rPr lang="fr-FR" dirty="0" smtClean="0"/>
              <a:t>Pour un produit conventionnel qui ne communique pas sur la naturalité c’est plus difficile, il faut décrypter la formule INCI</a:t>
            </a:r>
          </a:p>
          <a:p>
            <a:pPr marL="342900" indent="-342900">
              <a:buAutoNum type="arabicParenR"/>
            </a:pPr>
            <a:endParaRPr lang="fr-FR" dirty="0"/>
          </a:p>
        </p:txBody>
      </p:sp>
    </p:spTree>
    <p:extLst>
      <p:ext uri="{BB962C8B-B14F-4D97-AF65-F5344CB8AC3E}">
        <p14:creationId xmlns:p14="http://schemas.microsoft.com/office/powerpoint/2010/main" val="1431267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773" y="4252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71666" y="891272"/>
            <a:ext cx="6515100" cy="523220"/>
          </a:xfrm>
          <a:prstGeom prst="rect">
            <a:avLst/>
          </a:prstGeom>
          <a:noFill/>
        </p:spPr>
        <p:txBody>
          <a:bodyPr wrap="square" rtlCol="0">
            <a:spAutoFit/>
          </a:bodyPr>
          <a:lstStyle/>
          <a:p>
            <a:r>
              <a:rPr lang="fr-FR" sz="2800" b="1" dirty="0"/>
              <a:t>LA CHARTE DE FORMULATION ARDEVIE</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0270" y="1460529"/>
            <a:ext cx="8936704" cy="5199537"/>
          </a:xfrm>
          <a:prstGeom prst="rect">
            <a:avLst/>
          </a:prstGeom>
        </p:spPr>
      </p:pic>
    </p:spTree>
    <p:extLst>
      <p:ext uri="{BB962C8B-B14F-4D97-AF65-F5344CB8AC3E}">
        <p14:creationId xmlns:p14="http://schemas.microsoft.com/office/powerpoint/2010/main" val="621193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969711" y="738194"/>
            <a:ext cx="10157254" cy="523220"/>
          </a:xfrm>
          <a:prstGeom prst="rect">
            <a:avLst/>
          </a:prstGeom>
          <a:noFill/>
        </p:spPr>
        <p:txBody>
          <a:bodyPr wrap="square" rtlCol="0">
            <a:spAutoFit/>
          </a:bodyPr>
          <a:lstStyle/>
          <a:p>
            <a:r>
              <a:rPr lang="fr-FR" sz="2800" b="1" dirty="0"/>
              <a:t>Quelques points de repères pour bien choisir ses cosmétiques</a:t>
            </a:r>
          </a:p>
        </p:txBody>
      </p:sp>
      <p:sp>
        <p:nvSpPr>
          <p:cNvPr id="7" name="ZoneTexte 6"/>
          <p:cNvSpPr txBox="1"/>
          <p:nvPr/>
        </p:nvSpPr>
        <p:spPr>
          <a:xfrm>
            <a:off x="1013254" y="1400464"/>
            <a:ext cx="10041923" cy="3847207"/>
          </a:xfrm>
          <a:prstGeom prst="rect">
            <a:avLst/>
          </a:prstGeom>
          <a:noFill/>
        </p:spPr>
        <p:txBody>
          <a:bodyPr wrap="square" rtlCol="0">
            <a:spAutoFit/>
          </a:bodyPr>
          <a:lstStyle/>
          <a:p>
            <a:r>
              <a:rPr lang="fr-FR" dirty="0"/>
              <a:t>Voici quelques points de repères pour évaluer la naturalité d’un cosmétique :</a:t>
            </a:r>
          </a:p>
          <a:p>
            <a:endParaRPr lang="fr-FR" dirty="0"/>
          </a:p>
          <a:p>
            <a:r>
              <a:rPr lang="fr-FR" dirty="0"/>
              <a:t> 	Voir les </a:t>
            </a:r>
            <a:r>
              <a:rPr lang="fr-FR" b="1" dirty="0"/>
              <a:t>engagements </a:t>
            </a:r>
            <a:r>
              <a:rPr lang="fr-FR" dirty="0"/>
              <a:t>de la marque, </a:t>
            </a:r>
          </a:p>
          <a:p>
            <a:endParaRPr lang="fr-FR" sz="1400" dirty="0"/>
          </a:p>
          <a:p>
            <a:r>
              <a:rPr lang="fr-FR" dirty="0"/>
              <a:t>	les produits sont ils </a:t>
            </a:r>
            <a:r>
              <a:rPr lang="fr-FR" b="1" dirty="0"/>
              <a:t>certifiés bio </a:t>
            </a:r>
            <a:r>
              <a:rPr lang="fr-FR" dirty="0"/>
              <a:t>?</a:t>
            </a:r>
          </a:p>
          <a:p>
            <a:endParaRPr lang="fr-FR" sz="1400" dirty="0"/>
          </a:p>
          <a:p>
            <a:r>
              <a:rPr lang="fr-FR" dirty="0"/>
              <a:t>	les </a:t>
            </a:r>
            <a:r>
              <a:rPr lang="fr-FR" b="1" dirty="0"/>
              <a:t>pourcentages d’ingrédients naturels et bio </a:t>
            </a:r>
            <a:r>
              <a:rPr lang="fr-FR" dirty="0"/>
              <a:t>sont ils précisés (obligatoire pour du bio)</a:t>
            </a:r>
          </a:p>
          <a:p>
            <a:endParaRPr lang="fr-FR" sz="1400" dirty="0"/>
          </a:p>
          <a:p>
            <a:r>
              <a:rPr lang="fr-FR" dirty="0"/>
              <a:t>	Lire </a:t>
            </a:r>
            <a:r>
              <a:rPr lang="fr-FR" b="1" dirty="0"/>
              <a:t>la liste des ingrédients</a:t>
            </a:r>
          </a:p>
          <a:p>
            <a:endParaRPr lang="fr-FR" dirty="0"/>
          </a:p>
          <a:p>
            <a:r>
              <a:rPr lang="fr-FR" sz="2000" b="1" dirty="0">
                <a:solidFill>
                  <a:schemeClr val="accent6">
                    <a:lumMod val="50000"/>
                  </a:schemeClr>
                </a:solidFill>
              </a:rPr>
              <a:t>La marque revendique-t-elle un engagement clair sur la naturalité </a:t>
            </a:r>
            <a:r>
              <a:rPr lang="fr-FR" sz="2000" b="1" dirty="0" smtClean="0">
                <a:solidFill>
                  <a:schemeClr val="accent6">
                    <a:lumMod val="50000"/>
                  </a:schemeClr>
                </a:solidFill>
              </a:rPr>
              <a:t>de toute les formules et tous les ingrédients ? </a:t>
            </a:r>
            <a:endParaRPr lang="fr-FR" sz="2000" b="1" dirty="0">
              <a:solidFill>
                <a:schemeClr val="accent6">
                  <a:lumMod val="50000"/>
                </a:schemeClr>
              </a:solidFill>
            </a:endParaRPr>
          </a:p>
          <a:p>
            <a:r>
              <a:rPr lang="fr-FR" dirty="0"/>
              <a:t>Les engagements chiffrés peuvent être vérifiés par le consommateur et les autorités de contrôle. C’est un premier point </a:t>
            </a:r>
            <a:r>
              <a:rPr lang="fr-FR" dirty="0" smtClean="0"/>
              <a:t>positif et préférable à un engagement basé sur un ou quelques ingrédients</a:t>
            </a:r>
            <a:endParaRPr lang="fr-FR" dirty="0"/>
          </a:p>
        </p:txBody>
      </p:sp>
    </p:spTree>
    <p:extLst>
      <p:ext uri="{BB962C8B-B14F-4D97-AF65-F5344CB8AC3E}">
        <p14:creationId xmlns:p14="http://schemas.microsoft.com/office/powerpoint/2010/main" val="2534847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3" y="707909"/>
            <a:ext cx="10157254" cy="523220"/>
          </a:xfrm>
          <a:prstGeom prst="rect">
            <a:avLst/>
          </a:prstGeom>
          <a:noFill/>
        </p:spPr>
        <p:txBody>
          <a:bodyPr wrap="square" rtlCol="0">
            <a:spAutoFit/>
          </a:bodyPr>
          <a:lstStyle/>
          <a:p>
            <a:pPr algn="ctr"/>
            <a:r>
              <a:rPr lang="fr-FR" sz="2800" dirty="0"/>
              <a:t>Quelques points de repères pour bien choisir ses cosmétiques</a:t>
            </a:r>
          </a:p>
        </p:txBody>
      </p:sp>
      <p:sp>
        <p:nvSpPr>
          <p:cNvPr id="7" name="ZoneTexte 6"/>
          <p:cNvSpPr txBox="1"/>
          <p:nvPr/>
        </p:nvSpPr>
        <p:spPr>
          <a:xfrm>
            <a:off x="897923" y="2496426"/>
            <a:ext cx="10041923" cy="3816429"/>
          </a:xfrm>
          <a:prstGeom prst="rect">
            <a:avLst/>
          </a:prstGeom>
          <a:noFill/>
        </p:spPr>
        <p:txBody>
          <a:bodyPr wrap="square" rtlCol="0">
            <a:spAutoFit/>
          </a:bodyPr>
          <a:lstStyle/>
          <a:p>
            <a:r>
              <a:rPr lang="fr-FR" b="1" dirty="0" smtClean="0"/>
              <a:t>Un petit historique de la certification </a:t>
            </a:r>
            <a:r>
              <a:rPr lang="fr-FR" sz="1600" dirty="0" smtClean="0"/>
              <a:t>:</a:t>
            </a:r>
          </a:p>
          <a:p>
            <a:endParaRPr lang="fr-FR" sz="800" dirty="0"/>
          </a:p>
          <a:p>
            <a:r>
              <a:rPr lang="fr-FR" sz="1600" dirty="0" smtClean="0"/>
              <a:t>En 2000, un groupe de fabricants de cosmétiques naturels et bio ont engagés une collaboration avec </a:t>
            </a:r>
            <a:r>
              <a:rPr lang="fr-FR" sz="1600" dirty="0" err="1" smtClean="0"/>
              <a:t>Ecocert</a:t>
            </a:r>
            <a:r>
              <a:rPr lang="fr-FR" sz="1600" dirty="0" smtClean="0"/>
              <a:t> pour rédiger un référentiel des cosmétiques bio. La motivation de ce groupe était de différencier les marques souhaitant un engagement global (humain et environnemental) des marques revendiquant la force de la nature dans des produits bourrés de chimie.</a:t>
            </a:r>
          </a:p>
          <a:p>
            <a:r>
              <a:rPr lang="fr-FR" sz="1600" dirty="0" smtClean="0"/>
              <a:t>Le référentiel est lancé en 2002, le groupe a fondé l’association </a:t>
            </a:r>
            <a:r>
              <a:rPr lang="fr-FR" sz="1600" dirty="0" err="1" smtClean="0"/>
              <a:t>Cosmebio</a:t>
            </a:r>
            <a:r>
              <a:rPr lang="fr-FR" sz="1600" dirty="0" smtClean="0"/>
              <a:t> qui a fait vivre le label bio avec </a:t>
            </a:r>
            <a:r>
              <a:rPr lang="fr-FR" sz="1600" dirty="0" err="1" smtClean="0"/>
              <a:t>Ecocert</a:t>
            </a:r>
            <a:r>
              <a:rPr lang="fr-FR" sz="1600" dirty="0" smtClean="0"/>
              <a:t>.</a:t>
            </a:r>
          </a:p>
          <a:p>
            <a:r>
              <a:rPr lang="fr-FR" sz="1600" dirty="0" smtClean="0"/>
              <a:t>Le référentiel a ensuite été revu et élargi à l’Europe en 2012 date de création de Cosmos avec le nouveau référentiel.</a:t>
            </a:r>
          </a:p>
          <a:p>
            <a:endParaRPr lang="fr-FR" sz="1600" dirty="0"/>
          </a:p>
          <a:p>
            <a:r>
              <a:rPr lang="fr-FR" sz="1600" b="1" dirty="0" smtClean="0"/>
              <a:t>Le fonctionnement de la certification </a:t>
            </a:r>
            <a:r>
              <a:rPr lang="fr-FR" sz="1600" dirty="0" smtClean="0"/>
              <a:t>: la marque crée une formule, elle soumet cette formule à un organisme certificateur qui contrôle cette formule (chaque ingrédient) et les moyens de fabrication, l’emballage et les étiquettes.</a:t>
            </a:r>
          </a:p>
          <a:p>
            <a:r>
              <a:rPr lang="fr-FR" sz="1600" dirty="0" smtClean="0"/>
              <a:t>Après contrôle il confirme les % d’ingrédients pour l’étiquetage. Ces contrôles sont fait chaque année</a:t>
            </a:r>
          </a:p>
          <a:p>
            <a:r>
              <a:rPr lang="fr-FR" sz="1600" dirty="0" smtClean="0"/>
              <a:t>Les indications obligatoires de la certification sont ces % , le nom de l’organisme certificateur </a:t>
            </a:r>
          </a:p>
          <a:p>
            <a:r>
              <a:rPr lang="fr-FR" sz="1600" dirty="0" smtClean="0"/>
              <a:t>et le niveau de certification Bio ou Naturel. Les labels utilisables sont multiples :</a:t>
            </a:r>
            <a:endParaRPr lang="fr-FR" sz="1600" dirty="0"/>
          </a:p>
          <a:p>
            <a:endParaRPr lang="fr-FR" sz="1600" dirty="0"/>
          </a:p>
        </p:txBody>
      </p:sp>
      <p:pic>
        <p:nvPicPr>
          <p:cNvPr id="9" name="Image 8" descr="La certification ECOCERT Cosmos Organi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13800" y="4153554"/>
            <a:ext cx="1104246" cy="1104246"/>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897922" y="1373517"/>
            <a:ext cx="10458699" cy="923330"/>
          </a:xfrm>
          <a:prstGeom prst="rect">
            <a:avLst/>
          </a:prstGeom>
          <a:solidFill>
            <a:schemeClr val="accent6">
              <a:lumMod val="40000"/>
              <a:lumOff val="60000"/>
            </a:schemeClr>
          </a:solidFill>
        </p:spPr>
        <p:txBody>
          <a:bodyPr wrap="square" rtlCol="0">
            <a:spAutoFit/>
          </a:bodyPr>
          <a:lstStyle/>
          <a:p>
            <a:r>
              <a:rPr lang="fr-FR" b="1" dirty="0">
                <a:solidFill>
                  <a:schemeClr val="accent6">
                    <a:lumMod val="75000"/>
                  </a:schemeClr>
                </a:solidFill>
                <a:latin typeface="Calibri" panose="020F0502020204030204" pitchFamily="34" charset="0"/>
                <a:ea typeface="Calibri" panose="020F0502020204030204" pitchFamily="34" charset="0"/>
                <a:cs typeface="Times New Roman" panose="02020603050405020304" pitchFamily="18" charset="0"/>
              </a:rPr>
              <a:t>Le produit est-il certifié bio </a:t>
            </a:r>
            <a:r>
              <a:rPr lang="fr-FR" dirty="0">
                <a:latin typeface="Calibri" panose="020F0502020204030204" pitchFamily="34" charset="0"/>
                <a:ea typeface="Calibri" panose="020F0502020204030204" pitchFamily="34" charset="0"/>
                <a:cs typeface="Times New Roman" panose="02020603050405020304" pitchFamily="18" charset="0"/>
              </a:rPr>
              <a:t>? Certification Cosmos ou </a:t>
            </a:r>
            <a:r>
              <a:rPr lang="fr-FR" dirty="0" err="1" smtClean="0">
                <a:latin typeface="Calibri" panose="020F0502020204030204" pitchFamily="34" charset="0"/>
                <a:ea typeface="Calibri" panose="020F0502020204030204" pitchFamily="34" charset="0"/>
                <a:cs typeface="Times New Roman" panose="02020603050405020304" pitchFamily="18" charset="0"/>
              </a:rPr>
              <a:t>Natrue</a:t>
            </a:r>
            <a:r>
              <a:rPr lang="fr-FR" dirty="0" smtClean="0">
                <a:latin typeface="Calibri" panose="020F0502020204030204" pitchFamily="34" charset="0"/>
                <a:ea typeface="Calibri" panose="020F0502020204030204" pitchFamily="34" charset="0"/>
                <a:cs typeface="Times New Roman" panose="02020603050405020304" pitchFamily="18" charset="0"/>
              </a:rPr>
              <a:t> actuellement. </a:t>
            </a:r>
            <a:r>
              <a:rPr lang="fr-FR" b="1" i="1" dirty="0">
                <a:latin typeface="Calibri" panose="020F0502020204030204" pitchFamily="34" charset="0"/>
                <a:ea typeface="Calibri" panose="020F0502020204030204" pitchFamily="34" charset="0"/>
                <a:cs typeface="Times New Roman" panose="02020603050405020304" pitchFamily="18" charset="0"/>
              </a:rPr>
              <a:t>La certification implique en premier lieu que la majorité des ingrédients de synthèse sont interdits selon une règle </a:t>
            </a:r>
            <a:r>
              <a:rPr lang="fr-FR" dirty="0">
                <a:latin typeface="Calibri" panose="020F0502020204030204" pitchFamily="34" charset="0"/>
                <a:ea typeface="Calibri" panose="020F0502020204030204" pitchFamily="34" charset="0"/>
                <a:cs typeface="Times New Roman" panose="02020603050405020304" pitchFamily="18" charset="0"/>
              </a:rPr>
              <a:t>décrite dans un </a:t>
            </a:r>
            <a:r>
              <a:rPr lang="fr-FR" b="1" i="1" dirty="0">
                <a:latin typeface="Calibri" panose="020F0502020204030204" pitchFamily="34" charset="0"/>
                <a:ea typeface="Calibri" panose="020F0502020204030204" pitchFamily="34" charset="0"/>
                <a:cs typeface="Times New Roman" panose="02020603050405020304" pitchFamily="18" charset="0"/>
              </a:rPr>
              <a:t>référentiel commun. </a:t>
            </a:r>
            <a:r>
              <a:rPr lang="fr-FR" i="1" dirty="0">
                <a:latin typeface="Calibri" panose="020F0502020204030204" pitchFamily="34" charset="0"/>
                <a:ea typeface="Calibri" panose="020F0502020204030204" pitchFamily="34" charset="0"/>
                <a:cs typeface="Times New Roman" panose="02020603050405020304" pitchFamily="18" charset="0"/>
              </a:rPr>
              <a:t>C’est une garantie forte sur l’ensemble de la formule</a:t>
            </a:r>
            <a:r>
              <a:rPr lang="fr-FR" i="1" dirty="0" smtClean="0">
                <a:latin typeface="Calibri" panose="020F0502020204030204" pitchFamily="34" charset="0"/>
                <a:ea typeface="Calibri" panose="020F0502020204030204" pitchFamily="34" charset="0"/>
                <a:cs typeface="Times New Roman" panose="02020603050405020304" pitchFamily="18" charset="0"/>
              </a:rPr>
              <a:t>.</a:t>
            </a:r>
            <a:endParaRPr lang="fr-FR" sz="1400"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1" name="Image 10"/>
          <p:cNvPicPr>
            <a:picLocks noChangeAspect="1"/>
          </p:cNvPicPr>
          <p:nvPr/>
        </p:nvPicPr>
        <p:blipFill>
          <a:blip r:embed="rId5"/>
          <a:stretch>
            <a:fillRect/>
          </a:stretch>
        </p:blipFill>
        <p:spPr>
          <a:xfrm>
            <a:off x="8754246" y="5339336"/>
            <a:ext cx="1303043" cy="1296394"/>
          </a:xfrm>
          <a:prstGeom prst="rect">
            <a:avLst/>
          </a:prstGeom>
        </p:spPr>
      </p:pic>
    </p:spTree>
    <p:extLst>
      <p:ext uri="{BB962C8B-B14F-4D97-AF65-F5344CB8AC3E}">
        <p14:creationId xmlns:p14="http://schemas.microsoft.com/office/powerpoint/2010/main" val="2305996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4" y="710844"/>
            <a:ext cx="10157254" cy="523220"/>
          </a:xfrm>
          <a:prstGeom prst="rect">
            <a:avLst/>
          </a:prstGeom>
          <a:noFill/>
        </p:spPr>
        <p:txBody>
          <a:bodyPr wrap="square" rtlCol="0">
            <a:spAutoFit/>
          </a:bodyPr>
          <a:lstStyle/>
          <a:p>
            <a:r>
              <a:rPr lang="fr-FR" sz="2800" dirty="0"/>
              <a:t>Quelques points de repères pour bien choisir ses cosmétiques</a:t>
            </a:r>
          </a:p>
        </p:txBody>
      </p:sp>
      <p:sp>
        <p:nvSpPr>
          <p:cNvPr id="7" name="ZoneTexte 6"/>
          <p:cNvSpPr txBox="1"/>
          <p:nvPr/>
        </p:nvSpPr>
        <p:spPr>
          <a:xfrm>
            <a:off x="1013255" y="1407631"/>
            <a:ext cx="10041923" cy="4893647"/>
          </a:xfrm>
          <a:prstGeom prst="rect">
            <a:avLst/>
          </a:prstGeom>
          <a:noFill/>
        </p:spPr>
        <p:txBody>
          <a:bodyPr wrap="square" rtlCol="0">
            <a:spAutoFit/>
          </a:bodyPr>
          <a:lstStyle/>
          <a:p>
            <a:r>
              <a:rPr lang="fr-FR" dirty="0" smtClean="0"/>
              <a:t>Les affichages </a:t>
            </a:r>
            <a:r>
              <a:rPr lang="fr-FR" dirty="0"/>
              <a:t>chiffrés sur la </a:t>
            </a:r>
            <a:r>
              <a:rPr lang="fr-FR" dirty="0" smtClean="0"/>
              <a:t>naturalité sont obligatoires </a:t>
            </a:r>
            <a:r>
              <a:rPr lang="fr-FR" dirty="0"/>
              <a:t>selon une règle commune pour les produits certifiés </a:t>
            </a:r>
            <a:r>
              <a:rPr lang="fr-FR" dirty="0" smtClean="0"/>
              <a:t>Bio, elle est optionnelle pour les produits non bio</a:t>
            </a:r>
          </a:p>
          <a:p>
            <a:endParaRPr lang="fr-FR" b="1" i="1" dirty="0" smtClean="0"/>
          </a:p>
          <a:p>
            <a:r>
              <a:rPr lang="fr-FR" sz="2400" b="1" dirty="0" smtClean="0">
                <a:solidFill>
                  <a:schemeClr val="accent6">
                    <a:lumMod val="75000"/>
                  </a:schemeClr>
                </a:solidFill>
              </a:rPr>
              <a:t>Pour </a:t>
            </a:r>
            <a:r>
              <a:rPr lang="fr-FR" sz="2400" b="1" dirty="0">
                <a:solidFill>
                  <a:schemeClr val="accent6">
                    <a:lumMod val="75000"/>
                  </a:schemeClr>
                </a:solidFill>
              </a:rPr>
              <a:t>un produit Bio :</a:t>
            </a:r>
            <a:r>
              <a:rPr lang="fr-FR" sz="2400" b="1" dirty="0"/>
              <a:t>	</a:t>
            </a:r>
            <a:r>
              <a:rPr lang="fr-FR" dirty="0"/>
              <a:t>						 obligatoire</a:t>
            </a:r>
          </a:p>
          <a:p>
            <a:endParaRPr lang="fr-FR" dirty="0"/>
          </a:p>
          <a:p>
            <a:endParaRPr lang="fr-FR" dirty="0"/>
          </a:p>
          <a:p>
            <a:endParaRPr lang="fr-FR" dirty="0"/>
          </a:p>
          <a:p>
            <a:r>
              <a:rPr lang="fr-FR" dirty="0"/>
              <a:t>									</a:t>
            </a:r>
            <a:r>
              <a:rPr lang="fr-FR" dirty="0" smtClean="0"/>
              <a:t>optionnel</a:t>
            </a:r>
            <a:endParaRPr lang="fr-FR" dirty="0"/>
          </a:p>
          <a:p>
            <a:endParaRPr lang="fr-FR" dirty="0"/>
          </a:p>
          <a:p>
            <a:endParaRPr lang="fr-FR" dirty="0"/>
          </a:p>
          <a:p>
            <a:endParaRPr lang="fr-FR" dirty="0"/>
          </a:p>
          <a:p>
            <a:endParaRPr lang="fr-FR" dirty="0"/>
          </a:p>
          <a:p>
            <a:r>
              <a:rPr lang="fr-FR" dirty="0"/>
              <a:t>									obligatoire</a:t>
            </a:r>
          </a:p>
          <a:p>
            <a:r>
              <a:rPr lang="fr-FR" dirty="0"/>
              <a:t>			optionnel</a:t>
            </a:r>
          </a:p>
          <a:p>
            <a:endParaRPr lang="fr-FR" dirty="0"/>
          </a:p>
          <a:p>
            <a:endParaRPr lang="fr-FR" dirty="0"/>
          </a:p>
          <a:p>
            <a:endParaRPr lang="fr-FR" dirty="0"/>
          </a:p>
        </p:txBody>
      </p:sp>
      <p:pic>
        <p:nvPicPr>
          <p:cNvPr id="4" name="Image 3"/>
          <p:cNvPicPr>
            <a:picLocks noChangeAspect="1"/>
          </p:cNvPicPr>
          <p:nvPr/>
        </p:nvPicPr>
        <p:blipFill>
          <a:blip r:embed="rId4"/>
          <a:stretch>
            <a:fillRect/>
          </a:stretch>
        </p:blipFill>
        <p:spPr>
          <a:xfrm>
            <a:off x="5705791" y="2009553"/>
            <a:ext cx="3130508" cy="4115538"/>
          </a:xfrm>
          <a:prstGeom prst="rect">
            <a:avLst/>
          </a:prstGeom>
        </p:spPr>
      </p:pic>
      <p:cxnSp>
        <p:nvCxnSpPr>
          <p:cNvPr id="9" name="Connecteur droit avec flèche 8">
            <a:extLst>
              <a:ext uri="{FF2B5EF4-FFF2-40B4-BE49-F238E27FC236}">
                <a16:creationId xmlns:a16="http://schemas.microsoft.com/office/drawing/2014/main" xmlns="" id="{891EEBD5-E762-4240-A5B2-C5E6F37FAB25}"/>
              </a:ext>
            </a:extLst>
          </p:cNvPr>
          <p:cNvCxnSpPr/>
          <p:nvPr/>
        </p:nvCxnSpPr>
        <p:spPr>
          <a:xfrm flipH="1">
            <a:off x="8414657" y="2612568"/>
            <a:ext cx="1219200"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xmlns="" id="{E6AF7B8E-2E1E-463F-BA53-9DE1F6AEEFBB}"/>
              </a:ext>
            </a:extLst>
          </p:cNvPr>
          <p:cNvCxnSpPr/>
          <p:nvPr/>
        </p:nvCxnSpPr>
        <p:spPr>
          <a:xfrm flipH="1">
            <a:off x="8414657" y="3886600"/>
            <a:ext cx="1219200" cy="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a:extLst>
              <a:ext uri="{FF2B5EF4-FFF2-40B4-BE49-F238E27FC236}">
                <a16:creationId xmlns:a16="http://schemas.microsoft.com/office/drawing/2014/main" xmlns="" id="{3C800D8E-5445-4827-979E-26B6E1315661}"/>
              </a:ext>
            </a:extLst>
          </p:cNvPr>
          <p:cNvCxnSpPr>
            <a:cxnSpLocks/>
          </p:cNvCxnSpPr>
          <p:nvPr/>
        </p:nvCxnSpPr>
        <p:spPr>
          <a:xfrm flipH="1">
            <a:off x="8577942" y="5119029"/>
            <a:ext cx="1186543" cy="457200"/>
          </a:xfrm>
          <a:prstGeom prst="straightConnector1">
            <a:avLst/>
          </a:prstGeom>
          <a:ln w="381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p:nvPr/>
        </p:nvCxnSpPr>
        <p:spPr>
          <a:xfrm>
            <a:off x="5012267" y="5257800"/>
            <a:ext cx="964284" cy="0"/>
          </a:xfrm>
          <a:prstGeom prst="straightConnector1">
            <a:avLst/>
          </a:prstGeom>
          <a:ln w="254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61040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4" y="710844"/>
            <a:ext cx="10157254" cy="523220"/>
          </a:xfrm>
          <a:prstGeom prst="rect">
            <a:avLst/>
          </a:prstGeom>
          <a:noFill/>
        </p:spPr>
        <p:txBody>
          <a:bodyPr wrap="square" rtlCol="0">
            <a:spAutoFit/>
          </a:bodyPr>
          <a:lstStyle/>
          <a:p>
            <a:r>
              <a:rPr lang="fr-FR" sz="2800" dirty="0"/>
              <a:t>Quelques points de repères pour bien choisir ses cosmétiques</a:t>
            </a:r>
          </a:p>
        </p:txBody>
      </p:sp>
      <p:sp>
        <p:nvSpPr>
          <p:cNvPr id="12" name="ZoneTexte 11"/>
          <p:cNvSpPr txBox="1"/>
          <p:nvPr/>
        </p:nvSpPr>
        <p:spPr>
          <a:xfrm>
            <a:off x="1118597" y="1444978"/>
            <a:ext cx="9936581" cy="3416320"/>
          </a:xfrm>
          <a:prstGeom prst="rect">
            <a:avLst/>
          </a:prstGeom>
          <a:noFill/>
        </p:spPr>
        <p:txBody>
          <a:bodyPr wrap="square" rtlCol="0">
            <a:spAutoFit/>
          </a:bodyPr>
          <a:lstStyle/>
          <a:p>
            <a:r>
              <a:rPr lang="fr-FR" b="1" dirty="0" smtClean="0"/>
              <a:t>Les deux catégories d’ingrédients d’origine naturelle dans le référentiel bio : </a:t>
            </a:r>
          </a:p>
          <a:p>
            <a:endParaRPr lang="fr-FR" b="1" dirty="0"/>
          </a:p>
          <a:p>
            <a:pPr marL="342900" indent="-342900">
              <a:buAutoNum type="arabicParenR"/>
            </a:pPr>
            <a:r>
              <a:rPr lang="fr-FR" b="1" dirty="0" smtClean="0"/>
              <a:t>Les ingrédients obtenus par des procédés physiques (PPAI), ils n’ont pas subit de modification chimiques, c’est le cas des huiles végétales, des huiles essentielles et des insaponifiables (fraction d’huiles obtenues par distillation moléculaire), les extraits végétaux..</a:t>
            </a:r>
          </a:p>
          <a:p>
            <a:pPr marL="342900" indent="-342900">
              <a:buAutoNum type="arabicParenR"/>
            </a:pPr>
            <a:endParaRPr lang="fr-FR" b="1" dirty="0"/>
          </a:p>
          <a:p>
            <a:pPr marL="342900" indent="-342900">
              <a:buAutoNum type="arabicParenR"/>
            </a:pPr>
            <a:r>
              <a:rPr lang="fr-FR" b="1" dirty="0" smtClean="0"/>
              <a:t>Les ingrédients d’origine naturelle ayant subi une ou plusieurs modifications chimiques (CPAI), pour schématiser on va découper des molécules d’une huile pour récupérer les acides gras et la </a:t>
            </a:r>
            <a:r>
              <a:rPr lang="fr-FR" b="1" dirty="0" err="1" smtClean="0"/>
              <a:t>glycerine</a:t>
            </a:r>
            <a:r>
              <a:rPr lang="fr-FR" b="1" dirty="0" smtClean="0"/>
              <a:t>. On va séparer les acides gras recherchés et les assembler avec une autre molécule pour obtenir un ester ou un éther ( exemple : </a:t>
            </a:r>
            <a:r>
              <a:rPr lang="fr-FR" b="1" dirty="0" err="1" smtClean="0"/>
              <a:t>Dicaprylyl</a:t>
            </a:r>
            <a:r>
              <a:rPr lang="fr-FR" b="1" dirty="0" smtClean="0"/>
              <a:t> Ether, </a:t>
            </a:r>
            <a:r>
              <a:rPr lang="fr-FR" b="1" dirty="0" err="1" smtClean="0"/>
              <a:t>Decyl</a:t>
            </a:r>
            <a:r>
              <a:rPr lang="fr-FR" b="1" dirty="0" smtClean="0"/>
              <a:t> </a:t>
            </a:r>
            <a:r>
              <a:rPr lang="fr-FR" b="1" dirty="0" err="1" smtClean="0"/>
              <a:t>Oleate</a:t>
            </a:r>
            <a:r>
              <a:rPr lang="fr-FR" b="1" dirty="0" smtClean="0"/>
              <a:t>, </a:t>
            </a:r>
            <a:r>
              <a:rPr lang="fr-FR" b="1" dirty="0" err="1" smtClean="0"/>
              <a:t>Cetyl</a:t>
            </a:r>
            <a:r>
              <a:rPr lang="fr-FR" b="1" dirty="0" smtClean="0"/>
              <a:t> Palmitate, </a:t>
            </a:r>
            <a:r>
              <a:rPr lang="fr-FR" b="1" dirty="0" err="1" smtClean="0"/>
              <a:t>Hexyldecyl</a:t>
            </a:r>
            <a:r>
              <a:rPr lang="fr-FR" b="1" dirty="0" smtClean="0"/>
              <a:t> </a:t>
            </a:r>
            <a:r>
              <a:rPr lang="fr-FR" b="1" dirty="0" err="1" smtClean="0"/>
              <a:t>Stearate</a:t>
            </a:r>
            <a:r>
              <a:rPr lang="fr-FR" b="1" dirty="0" smtClean="0"/>
              <a:t>, </a:t>
            </a:r>
            <a:r>
              <a:rPr lang="fr-FR" b="1" dirty="0" err="1" smtClean="0"/>
              <a:t>Octyldodecyl</a:t>
            </a:r>
            <a:r>
              <a:rPr lang="fr-FR" b="1" dirty="0" smtClean="0"/>
              <a:t> </a:t>
            </a:r>
            <a:r>
              <a:rPr lang="fr-FR" b="1" dirty="0" err="1" smtClean="0"/>
              <a:t>Myristate</a:t>
            </a:r>
            <a:r>
              <a:rPr lang="fr-FR" b="1" dirty="0" smtClean="0"/>
              <a:t>) qui peuvent dans une formule remplacer les huiles végétales afin de faciliter le réglage des qualités sensorielles d’une émulsion, d’une huile.</a:t>
            </a:r>
            <a:endParaRPr lang="fr-FR" b="1" dirty="0"/>
          </a:p>
        </p:txBody>
      </p:sp>
    </p:spTree>
    <p:extLst>
      <p:ext uri="{BB962C8B-B14F-4D97-AF65-F5344CB8AC3E}">
        <p14:creationId xmlns:p14="http://schemas.microsoft.com/office/powerpoint/2010/main" val="3649037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 y="0"/>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4" y="710844"/>
            <a:ext cx="10157254" cy="523220"/>
          </a:xfrm>
          <a:prstGeom prst="rect">
            <a:avLst/>
          </a:prstGeom>
          <a:noFill/>
        </p:spPr>
        <p:txBody>
          <a:bodyPr wrap="square" rtlCol="0">
            <a:spAutoFit/>
          </a:bodyPr>
          <a:lstStyle/>
          <a:p>
            <a:r>
              <a:rPr lang="fr-FR" sz="2800" dirty="0"/>
              <a:t>Quelques points de repères pour bien choisir ses cosmétiques</a:t>
            </a:r>
          </a:p>
        </p:txBody>
      </p:sp>
      <p:sp>
        <p:nvSpPr>
          <p:cNvPr id="12" name="ZoneTexte 11"/>
          <p:cNvSpPr txBox="1"/>
          <p:nvPr/>
        </p:nvSpPr>
        <p:spPr>
          <a:xfrm>
            <a:off x="1038225" y="1205517"/>
            <a:ext cx="9936581" cy="5139869"/>
          </a:xfrm>
          <a:prstGeom prst="rect">
            <a:avLst/>
          </a:prstGeom>
          <a:noFill/>
        </p:spPr>
        <p:txBody>
          <a:bodyPr wrap="square" rtlCol="0">
            <a:spAutoFit/>
          </a:bodyPr>
          <a:lstStyle/>
          <a:p>
            <a:r>
              <a:rPr lang="fr-FR" b="1" dirty="0" smtClean="0"/>
              <a:t> Comparaison des procédés d’obtention d’une huile végétale et d’un ester</a:t>
            </a:r>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b="1" dirty="0" smtClean="0"/>
          </a:p>
          <a:p>
            <a:endParaRPr lang="fr-FR" b="1" dirty="0"/>
          </a:p>
          <a:p>
            <a:endParaRPr lang="fr-FR" dirty="0" smtClean="0"/>
          </a:p>
          <a:p>
            <a:r>
              <a:rPr lang="fr-FR" sz="1600" dirty="0" smtClean="0"/>
              <a:t>Les procédés autorisés Cosmos sont les procédés existants les plus respectueux de l’environnement</a:t>
            </a:r>
            <a:endParaRPr lang="fr-FR" sz="1600" dirty="0"/>
          </a:p>
          <a:p>
            <a:r>
              <a:rPr lang="fr-FR" sz="1600" dirty="0" smtClean="0"/>
              <a:t>Malgré cela, outre que les huiles végétales sont identiques aux corps gras de la graine, le procédé d’obtention est beaucoup plus écologique. Par ailleurs le règlement Cosmos impose obligatoirement une qualité bio pour certaines huiles végétales.</a:t>
            </a:r>
          </a:p>
          <a:p>
            <a:r>
              <a:rPr lang="fr-FR" sz="1600" dirty="0" smtClean="0"/>
              <a:t>Nous avons ici deux catégories d’ingrédients qui sont confondues dans le calcul du pourcentage d’ingrédients </a:t>
            </a:r>
          </a:p>
          <a:p>
            <a:r>
              <a:rPr lang="fr-FR" sz="1600" dirty="0" smtClean="0"/>
              <a:t>d’origine naturelle. </a:t>
            </a:r>
            <a:r>
              <a:rPr lang="fr-FR" sz="1600" b="1" dirty="0" smtClean="0">
                <a:solidFill>
                  <a:schemeClr val="accent6">
                    <a:lumMod val="75000"/>
                  </a:schemeClr>
                </a:solidFill>
              </a:rPr>
              <a:t>Le pourcentage d’ingrédients Bio permet de mieux différencier deux formules, </a:t>
            </a:r>
          </a:p>
          <a:p>
            <a:r>
              <a:rPr lang="fr-FR" sz="1600" b="1" dirty="0" smtClean="0">
                <a:solidFill>
                  <a:schemeClr val="accent6">
                    <a:lumMod val="75000"/>
                  </a:schemeClr>
                </a:solidFill>
              </a:rPr>
              <a:t>un pourcentage très élevé d’ingrédients bio signifie moins d’ingrédients chimiquement transformés</a:t>
            </a:r>
            <a:r>
              <a:rPr lang="fr-FR" sz="1600" dirty="0" smtClean="0"/>
              <a:t>.</a:t>
            </a:r>
          </a:p>
          <a:p>
            <a:endParaRPr lang="fr-FR" b="1" dirty="0"/>
          </a:p>
        </p:txBody>
      </p:sp>
      <p:pic>
        <p:nvPicPr>
          <p:cNvPr id="29" name="Image 28"/>
          <p:cNvPicPr>
            <a:picLocks noChangeAspect="1"/>
          </p:cNvPicPr>
          <p:nvPr/>
        </p:nvPicPr>
        <p:blipFill>
          <a:blip r:embed="rId4"/>
          <a:stretch>
            <a:fillRect/>
          </a:stretch>
        </p:blipFill>
        <p:spPr>
          <a:xfrm>
            <a:off x="1038225" y="1592483"/>
            <a:ext cx="9134475" cy="2600325"/>
          </a:xfrm>
          <a:prstGeom prst="rect">
            <a:avLst/>
          </a:prstGeom>
        </p:spPr>
      </p:pic>
    </p:spTree>
    <p:extLst>
      <p:ext uri="{BB962C8B-B14F-4D97-AF65-F5344CB8AC3E}">
        <p14:creationId xmlns:p14="http://schemas.microsoft.com/office/powerpoint/2010/main" val="763461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FBFFA24-280C-4D8C-9C0A-64F8919ABAAE}"/>
              </a:ext>
            </a:extLst>
          </p:cNvPr>
          <p:cNvSpPr>
            <a:spLocks noGrp="1"/>
          </p:cNvSpPr>
          <p:nvPr>
            <p:ph type="ctrTitle"/>
          </p:nvPr>
        </p:nvSpPr>
        <p:spPr/>
        <p:txBody>
          <a:bodyPr/>
          <a:lstStyle/>
          <a:p>
            <a:endParaRPr lang="fr-FR" dirty="0"/>
          </a:p>
        </p:txBody>
      </p:sp>
      <p:sp>
        <p:nvSpPr>
          <p:cNvPr id="3" name="Sous-titre 2">
            <a:extLst>
              <a:ext uri="{FF2B5EF4-FFF2-40B4-BE49-F238E27FC236}">
                <a16:creationId xmlns:a16="http://schemas.microsoft.com/office/drawing/2014/main" xmlns="" id="{9C97B96F-29A8-49F2-9EC9-B8F724E97A6A}"/>
              </a:ext>
            </a:extLst>
          </p:cNvPr>
          <p:cNvSpPr>
            <a:spLocks noGrp="1"/>
          </p:cNvSpPr>
          <p:nvPr>
            <p:ph type="subTitle" idx="1"/>
          </p:nvPr>
        </p:nvSpPr>
        <p:spPr/>
        <p:txBody>
          <a:bodyPr/>
          <a:lstStyle/>
          <a:p>
            <a:endParaRPr lang="fr-FR" dirty="0"/>
          </a:p>
        </p:txBody>
      </p:sp>
      <p:pic>
        <p:nvPicPr>
          <p:cNvPr id="5" name="Image 4">
            <a:extLst>
              <a:ext uri="{FF2B5EF4-FFF2-40B4-BE49-F238E27FC236}">
                <a16:creationId xmlns:a16="http://schemas.microsoft.com/office/drawing/2014/main" xmlns="" id="{AD48F126-E1E1-4E5F-897D-4643A3010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 y="-30848"/>
            <a:ext cx="12190781" cy="6858000"/>
          </a:xfrm>
          <a:prstGeom prst="rect">
            <a:avLst/>
          </a:prstGeom>
        </p:spPr>
      </p:pic>
      <p:sp>
        <p:nvSpPr>
          <p:cNvPr id="6" name="ZoneTexte 5">
            <a:extLst>
              <a:ext uri="{FF2B5EF4-FFF2-40B4-BE49-F238E27FC236}">
                <a16:creationId xmlns:a16="http://schemas.microsoft.com/office/drawing/2014/main" xmlns="" id="{8F5BDE78-4013-4C44-9E2D-89AA8DD5F695}"/>
              </a:ext>
            </a:extLst>
          </p:cNvPr>
          <p:cNvSpPr txBox="1"/>
          <p:nvPr/>
        </p:nvSpPr>
        <p:spPr>
          <a:xfrm>
            <a:off x="897924" y="1038225"/>
            <a:ext cx="10157254" cy="523220"/>
          </a:xfrm>
          <a:prstGeom prst="rect">
            <a:avLst/>
          </a:prstGeom>
          <a:noFill/>
        </p:spPr>
        <p:txBody>
          <a:bodyPr wrap="square" rtlCol="0">
            <a:spAutoFit/>
          </a:bodyPr>
          <a:lstStyle/>
          <a:p>
            <a:r>
              <a:rPr lang="fr-FR" sz="2800" dirty="0"/>
              <a:t>Quelques points de repères pour bien choisir ses cosmétiques</a:t>
            </a:r>
          </a:p>
        </p:txBody>
      </p:sp>
      <p:sp>
        <p:nvSpPr>
          <p:cNvPr id="7" name="ZoneTexte 6"/>
          <p:cNvSpPr txBox="1"/>
          <p:nvPr/>
        </p:nvSpPr>
        <p:spPr>
          <a:xfrm>
            <a:off x="1299692" y="1766699"/>
            <a:ext cx="10041923" cy="4224233"/>
          </a:xfrm>
          <a:prstGeom prst="rect">
            <a:avLst/>
          </a:prstGeom>
          <a:noFill/>
        </p:spPr>
        <p:txBody>
          <a:bodyPr wrap="square" rtlCol="0">
            <a:spAutoFit/>
          </a:bodyPr>
          <a:lstStyle/>
          <a:p>
            <a:r>
              <a:rPr lang="fr-FR" sz="2400" b="1" dirty="0" smtClean="0">
                <a:solidFill>
                  <a:schemeClr val="accent6">
                    <a:lumMod val="75000"/>
                  </a:schemeClr>
                </a:solidFill>
              </a:rPr>
              <a:t>Pour un Produit non certifié Bio </a:t>
            </a:r>
            <a:r>
              <a:rPr lang="fr-FR" dirty="0" smtClean="0"/>
              <a:t>: </a:t>
            </a:r>
          </a:p>
          <a:p>
            <a:endParaRPr lang="fr-FR" dirty="0"/>
          </a:p>
          <a:p>
            <a:r>
              <a:rPr lang="fr-FR" dirty="0" smtClean="0"/>
              <a:t>le </a:t>
            </a:r>
            <a:r>
              <a:rPr lang="fr-FR" dirty="0"/>
              <a:t>calcul des ingrédients naturels et bio </a:t>
            </a:r>
            <a:r>
              <a:rPr lang="fr-FR" dirty="0" smtClean="0"/>
              <a:t>devrait </a:t>
            </a:r>
            <a:r>
              <a:rPr lang="fr-FR" dirty="0"/>
              <a:t>respecter une norme ISO 16128. Malheureusement les grandes entreprises qui ont participé à sa rédaction n’ont pu la terminer, le calcul des pourcentages n’apporte </a:t>
            </a:r>
            <a:r>
              <a:rPr lang="fr-FR" dirty="0" smtClean="0"/>
              <a:t>toujours pas de garantie sur le reste des ingrédients.</a:t>
            </a:r>
          </a:p>
          <a:p>
            <a:r>
              <a:rPr lang="fr-FR" dirty="0" smtClean="0"/>
              <a:t> </a:t>
            </a:r>
            <a:endParaRPr lang="fr-FR" dirty="0"/>
          </a:p>
          <a:p>
            <a:endParaRPr lang="fr-FR" dirty="0"/>
          </a:p>
          <a:p>
            <a:endParaRPr lang="fr-FR" dirty="0" smtClean="0"/>
          </a:p>
          <a:p>
            <a:endParaRPr lang="fr-FR" dirty="0"/>
          </a:p>
          <a:p>
            <a:endParaRPr lang="fr-FR" dirty="0" smtClean="0"/>
          </a:p>
          <a:p>
            <a:endParaRPr lang="fr-FR" dirty="0"/>
          </a:p>
          <a:p>
            <a:endParaRPr lang="fr-FR" dirty="0"/>
          </a:p>
          <a:p>
            <a:endParaRPr lang="fr-FR" dirty="0"/>
          </a:p>
          <a:p>
            <a:r>
              <a:rPr lang="fr-FR" sz="1050" dirty="0"/>
              <a:t>Voir </a:t>
            </a:r>
            <a:r>
              <a:rPr lang="fr-FR" sz="1050" dirty="0">
                <a:hlinkClick r:id="rId4"/>
              </a:rPr>
              <a:t>https://www.cosmebio.org/fr/nos-dossiers/norme-iso-16128-cosmetiques-bio/</a:t>
            </a:r>
            <a:endParaRPr lang="fr-FR" sz="1050" dirty="0"/>
          </a:p>
          <a:p>
            <a:endParaRPr lang="fr-FR" dirty="0"/>
          </a:p>
        </p:txBody>
      </p:sp>
      <p:sp>
        <p:nvSpPr>
          <p:cNvPr id="8" name="ZoneTexte 7">
            <a:extLst>
              <a:ext uri="{FF2B5EF4-FFF2-40B4-BE49-F238E27FC236}">
                <a16:creationId xmlns:a16="http://schemas.microsoft.com/office/drawing/2014/main" xmlns="" id="{787F74DF-9C8F-4B44-87AF-327FABBED4A8}"/>
              </a:ext>
            </a:extLst>
          </p:cNvPr>
          <p:cNvSpPr txBox="1"/>
          <p:nvPr/>
        </p:nvSpPr>
        <p:spPr>
          <a:xfrm>
            <a:off x="4975092" y="3982432"/>
            <a:ext cx="6221626" cy="923330"/>
          </a:xfrm>
          <a:prstGeom prst="rect">
            <a:avLst/>
          </a:prstGeom>
          <a:solidFill>
            <a:schemeClr val="accent6">
              <a:lumMod val="20000"/>
              <a:lumOff val="80000"/>
            </a:schemeClr>
          </a:solidFill>
        </p:spPr>
        <p:txBody>
          <a:bodyPr wrap="square">
            <a:spAutoFit/>
          </a:bodyPr>
          <a:lstStyle/>
          <a:p>
            <a:r>
              <a:rPr lang="fr-FR" dirty="0"/>
              <a:t>La revendication d’un pourcentage élevé de naturel dans la formule </a:t>
            </a:r>
            <a:r>
              <a:rPr lang="fr-FR" dirty="0" smtClean="0"/>
              <a:t>non certifiée ne </a:t>
            </a:r>
            <a:r>
              <a:rPr lang="fr-FR" dirty="0"/>
              <a:t>garantit pas la présence de produits rigoureusement interdits en cosmétique certifiée.</a:t>
            </a:r>
          </a:p>
        </p:txBody>
      </p:sp>
      <p:pic>
        <p:nvPicPr>
          <p:cNvPr id="9" name="Picture 2" descr="Qu'est-ce que le Label Slow Cosmétique ? Présentation.">
            <a:extLst>
              <a:ext uri="{FF2B5EF4-FFF2-40B4-BE49-F238E27FC236}">
                <a16:creationId xmlns:a16="http://schemas.microsoft.com/office/drawing/2014/main" xmlns="" id="{B5EBF87D-29E6-42ED-926B-373A975D7CF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95282" y="3477241"/>
            <a:ext cx="811713" cy="944397"/>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875858" y="3534647"/>
            <a:ext cx="1114425" cy="1114425"/>
          </a:xfrm>
          <a:prstGeom prst="rect">
            <a:avLst/>
          </a:prstGeom>
        </p:spPr>
      </p:pic>
    </p:spTree>
    <p:extLst>
      <p:ext uri="{BB962C8B-B14F-4D97-AF65-F5344CB8AC3E}">
        <p14:creationId xmlns:p14="http://schemas.microsoft.com/office/powerpoint/2010/main" val="2374416692"/>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5566</TotalTime>
  <Words>5036</Words>
  <Application>Microsoft Office PowerPoint</Application>
  <PresentationFormat>Grand écran</PresentationFormat>
  <Paragraphs>594</Paragraphs>
  <Slides>35</Slides>
  <Notes>29</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35</vt:i4>
      </vt:variant>
    </vt:vector>
  </HeadingPairs>
  <TitlesOfParts>
    <vt:vector size="40" baseType="lpstr">
      <vt:lpstr>Arial</vt:lpstr>
      <vt:lpstr>Calibri</vt:lpstr>
      <vt:lpstr>Calibri Light</vt:lpstr>
      <vt:lpstr>Times New Roman</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sandra clausse</dc:creator>
  <cp:lastModifiedBy>Compte Microsoft</cp:lastModifiedBy>
  <cp:revision>160</cp:revision>
  <dcterms:created xsi:type="dcterms:W3CDTF">2021-11-18T10:16:53Z</dcterms:created>
  <dcterms:modified xsi:type="dcterms:W3CDTF">2022-02-21T08:58:59Z</dcterms:modified>
</cp:coreProperties>
</file>