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65" r:id="rId3"/>
    <p:sldId id="257" r:id="rId4"/>
    <p:sldId id="278" r:id="rId5"/>
    <p:sldId id="269" r:id="rId6"/>
    <p:sldId id="270" r:id="rId7"/>
    <p:sldId id="271" r:id="rId8"/>
    <p:sldId id="279" r:id="rId9"/>
    <p:sldId id="262" r:id="rId10"/>
    <p:sldId id="272" r:id="rId11"/>
    <p:sldId id="258" r:id="rId12"/>
    <p:sldId id="266" r:id="rId13"/>
    <p:sldId id="280" r:id="rId14"/>
    <p:sldId id="285" r:id="rId15"/>
    <p:sldId id="277" r:id="rId16"/>
    <p:sldId id="275" r:id="rId17"/>
    <p:sldId id="281" r:id="rId18"/>
    <p:sldId id="263" r:id="rId19"/>
    <p:sldId id="261" r:id="rId20"/>
    <p:sldId id="282" r:id="rId21"/>
    <p:sldId id="284" r:id="rId22"/>
    <p:sldId id="283"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77F5"/>
    <a:srgbClr val="40E0D0"/>
    <a:srgbClr val="478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65" autoAdjust="0"/>
    <p:restoredTop sz="92236" autoAdjust="0"/>
  </p:normalViewPr>
  <p:slideViewPr>
    <p:cSldViewPr snapToGrid="0">
      <p:cViewPr varScale="1">
        <p:scale>
          <a:sx n="62" d="100"/>
          <a:sy n="62" d="100"/>
        </p:scale>
        <p:origin x="1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229776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299600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926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300705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841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140267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204752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390120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389595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2ECD0C-0C24-4A5A-9A3C-D089DDD3CFB0}" type="datetimeFigureOut">
              <a:rPr lang="fr-FR" smtClean="0"/>
              <a:t>17/02/2022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33888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62ECD0C-0C24-4A5A-9A3C-D089DDD3CFB0}" type="datetimeFigureOut">
              <a:rPr lang="fr-FR" smtClean="0"/>
              <a:t>17/02/2022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2682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62ECD0C-0C24-4A5A-9A3C-D089DDD3CFB0}" type="datetimeFigureOut">
              <a:rPr lang="fr-FR" smtClean="0"/>
              <a:t>17/02/2022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203177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62ECD0C-0C24-4A5A-9A3C-D089DDD3CFB0}" type="datetimeFigureOut">
              <a:rPr lang="fr-FR" smtClean="0"/>
              <a:t>17/02/2022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142904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ECD0C-0C24-4A5A-9A3C-D089DDD3CFB0}" type="datetimeFigureOut">
              <a:rPr lang="fr-FR" smtClean="0"/>
              <a:t>17/02/2022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17503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62ECD0C-0C24-4A5A-9A3C-D089DDD3CFB0}" type="datetimeFigureOut">
              <a:rPr lang="fr-FR" smtClean="0"/>
              <a:t>17/02/2022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37252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62ECD0C-0C24-4A5A-9A3C-D089DDD3CFB0}" type="datetimeFigureOut">
              <a:rPr lang="fr-FR" smtClean="0"/>
              <a:t>17/02/2022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2F5DF1-A578-4867-8401-49507AD3CEB6}" type="slidenum">
              <a:rPr lang="fr-FR" smtClean="0"/>
              <a:t>‹N°›</a:t>
            </a:fld>
            <a:endParaRPr lang="fr-FR"/>
          </a:p>
        </p:txBody>
      </p:sp>
    </p:spTree>
    <p:extLst>
      <p:ext uri="{BB962C8B-B14F-4D97-AF65-F5344CB8AC3E}">
        <p14:creationId xmlns:p14="http://schemas.microsoft.com/office/powerpoint/2010/main" val="308919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2ECD0C-0C24-4A5A-9A3C-D089DDD3CFB0}" type="datetimeFigureOut">
              <a:rPr lang="fr-FR" smtClean="0"/>
              <a:t>17/02/2022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B2F5DF1-A578-4867-8401-49507AD3CEB6}" type="slidenum">
              <a:rPr lang="fr-FR" smtClean="0"/>
              <a:t>‹N°›</a:t>
            </a:fld>
            <a:endParaRPr lang="fr-FR"/>
          </a:p>
        </p:txBody>
      </p:sp>
    </p:spTree>
    <p:extLst>
      <p:ext uri="{BB962C8B-B14F-4D97-AF65-F5344CB8AC3E}">
        <p14:creationId xmlns:p14="http://schemas.microsoft.com/office/powerpoint/2010/main" val="319920133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fneurology.org/" TargetMode="External"/><Relationship Id="rId2" Type="http://schemas.openxmlformats.org/officeDocument/2006/relationships/hyperlink" Target="https://wfneurology.org/world-congress-of-neurology-2019" TargetMode="External"/><Relationship Id="rId1" Type="http://schemas.openxmlformats.org/officeDocument/2006/relationships/slideLayout" Target="../slideLayouts/slideLayout1.xml"/><Relationship Id="rId6" Type="http://schemas.openxmlformats.org/officeDocument/2006/relationships/hyperlink" Target="https://www.different.land/comprendre/letre-humain/fonctionnement-corps-humain/le-cerveau.php" TargetMode="External"/><Relationship Id="rId5" Type="http://schemas.openxmlformats.org/officeDocument/2006/relationships/image" Target="../media/image11.jpg"/><Relationship Id="rId4" Type="http://schemas.openxmlformats.org/officeDocument/2006/relationships/hyperlink" Target="https://www.neurodegenerationresearch.eu/fr/a-propos-du-jpnd/quest-ce-quune-maladie-neurodegenerativ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mon-naturopathe.com/category/plantes" TargetMode="External"/><Relationship Id="rId5" Type="http://schemas.openxmlformats.org/officeDocument/2006/relationships/hyperlink" Target="http://mon-naturopathe.com/category/alimentation" TargetMode="External"/><Relationship Id="rId4" Type="http://schemas.openxmlformats.org/officeDocument/2006/relationships/hyperlink" Target="https://www.naturoptim.fr/naturopathie/quelques-conseils-dhiver-112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nsoglobe.com/luteine-bienfaits-vue-yeux-c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r.freepik.com/photos-gratuite/tenant-pancarte-carte-mots-antioxydants_19085753.htm"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ik.es/vectores/ejercicio"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interest.com/pin/319755642295099930/" TargetMode="External"/><Relationship Id="rId7" Type="http://schemas.openxmlformats.org/officeDocument/2006/relationships/hyperlink" Target="https://www.digitalmoneyinforme.com.br/sicredi-une-dados-de-cooperativas-de-credito/"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www.pinterest.es/pin/390124386476536206/" TargetMode="Externa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r.freepik.com/vetores-gratis/logo-proteger-o-ambiente_806485.htm"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fr.freepik.com/vecteurs-libre/journee-mondiale-environnement-design-plat_7609291.htm"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cenicienta.fr/ce1-ce2-anglais-two-little-witches/" TargetMode="External"/><Relationship Id="rId7" Type="http://schemas.openxmlformats.org/officeDocument/2006/relationships/image" Target="../media/image24.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cenicienta.fr/ce1-ce2-anglais-two-little-witches/"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cenicienta.fr/ce1-ce2-anglais-two-little-witches/"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aturopathe-patricia-lafaurie.com/preserver-sa-peau/"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7CD7C-14F0-4234-A6A3-2909BB5AAE05}"/>
              </a:ext>
            </a:extLst>
          </p:cNvPr>
          <p:cNvSpPr>
            <a:spLocks noGrp="1"/>
          </p:cNvSpPr>
          <p:nvPr>
            <p:ph type="ctrTitle"/>
          </p:nvPr>
        </p:nvSpPr>
        <p:spPr>
          <a:xfrm>
            <a:off x="3122710" y="3161880"/>
            <a:ext cx="5946579" cy="1514185"/>
          </a:xfrm>
        </p:spPr>
        <p:txBody>
          <a:bodyPr anchor="t">
            <a:normAutofit fontScale="90000"/>
          </a:bodyPr>
          <a:lstStyle/>
          <a:p>
            <a:pPr algn="l"/>
            <a:br>
              <a:rPr lang="fr-FR" sz="3400" dirty="0">
                <a:solidFill>
                  <a:srgbClr val="006600"/>
                </a:solidFill>
              </a:rPr>
            </a:br>
            <a:r>
              <a:rPr lang="fr-FR" sz="3400" dirty="0">
                <a:solidFill>
                  <a:srgbClr val="006600"/>
                </a:solidFill>
              </a:rPr>
              <a:t> </a:t>
            </a:r>
            <a:r>
              <a:rPr lang="fr-FR" sz="3400" u="sng" dirty="0">
                <a:solidFill>
                  <a:srgbClr val="006600"/>
                </a:solidFill>
              </a:rPr>
              <a:t>L’ ENVIRONNEMENT TOXIQUE</a:t>
            </a:r>
            <a:br>
              <a:rPr lang="fr-FR" sz="3400" u="sng" dirty="0">
                <a:solidFill>
                  <a:srgbClr val="006600"/>
                </a:solidFill>
              </a:rPr>
            </a:br>
            <a:endParaRPr lang="fr-FR" sz="3400" u="sng" dirty="0">
              <a:solidFill>
                <a:srgbClr val="006600"/>
              </a:solidFill>
            </a:endParaRPr>
          </a:p>
        </p:txBody>
      </p:sp>
      <p:pic>
        <p:nvPicPr>
          <p:cNvPr id="5" name="Image 4">
            <a:extLst>
              <a:ext uri="{FF2B5EF4-FFF2-40B4-BE49-F238E27FC236}">
                <a16:creationId xmlns:a16="http://schemas.microsoft.com/office/drawing/2014/main" id="{F83079D0-B29A-4B6F-A278-0B5F3133B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961" y="-169171"/>
            <a:ext cx="3989302" cy="3989302"/>
          </a:xfrm>
          <a:prstGeom prst="rect">
            <a:avLst/>
          </a:prstGeom>
        </p:spPr>
      </p:pic>
    </p:spTree>
    <p:extLst>
      <p:ext uri="{BB962C8B-B14F-4D97-AF65-F5344CB8AC3E}">
        <p14:creationId xmlns:p14="http://schemas.microsoft.com/office/powerpoint/2010/main" val="424582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942A9BC-A3EF-46DF-8FAD-09A458596710}"/>
              </a:ext>
            </a:extLst>
          </p:cNvPr>
          <p:cNvSpPr txBox="1"/>
          <p:nvPr/>
        </p:nvSpPr>
        <p:spPr>
          <a:xfrm>
            <a:off x="934949" y="1494425"/>
            <a:ext cx="7125883" cy="4865278"/>
          </a:xfrm>
          <a:prstGeom prst="rect">
            <a:avLst/>
          </a:prstGeom>
        </p:spPr>
        <p:txBody>
          <a:bodyPr vert="horz" lIns="91440" tIns="45720" rIns="91440" bIns="45720" rtlCol="0" anchor="t">
            <a:noAutofit/>
          </a:bodyPr>
          <a:lstStyle/>
          <a:p>
            <a:pPr indent="-228600">
              <a:lnSpc>
                <a:spcPct val="120000"/>
              </a:lnSpc>
              <a:spcAft>
                <a:spcPts val="6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120000"/>
              </a:lnSpc>
              <a:spcAft>
                <a:spcPts val="600"/>
              </a:spcAft>
            </a:pPr>
            <a:r>
              <a:rPr lang="en-US" sz="2000" dirty="0" err="1">
                <a:latin typeface="Calibri" panose="020F0502020204030204" pitchFamily="34" charset="0"/>
                <a:cs typeface="Calibri" panose="020F0502020204030204" pitchFamily="34" charset="0"/>
              </a:rPr>
              <a:t>Lors</a:t>
            </a:r>
            <a:r>
              <a:rPr lang="en-US" sz="2000" dirty="0">
                <a:latin typeface="Calibri" panose="020F0502020204030204" pitchFamily="34" charset="0"/>
                <a:cs typeface="Calibri" panose="020F0502020204030204" pitchFamily="34" charset="0"/>
              </a:rPr>
              <a:t> du </a:t>
            </a:r>
            <a:r>
              <a:rPr lang="en-US" sz="2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24e </a:t>
            </a:r>
            <a:r>
              <a:rPr lang="en-US" sz="2000" dirty="0" err="1">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congrès</a:t>
            </a:r>
            <a:r>
              <a:rPr lang="en-US" sz="2000" dirty="0">
                <a:latin typeface="Calibri" panose="020F0502020204030204" pitchFamily="34" charset="0"/>
                <a:cs typeface="Calibri" panose="020F0502020204030204" pitchFamily="34" charset="0"/>
              </a:rPr>
              <a:t> de la </a:t>
            </a:r>
            <a:r>
              <a:rPr lang="en-US" sz="2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Fédération Mondiale </a:t>
            </a:r>
            <a:r>
              <a:rPr lang="en-US" sz="2000" dirty="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deNeurologie</a:t>
            </a:r>
            <a:r>
              <a:rPr lang="en-US" sz="2000" dirty="0">
                <a:latin typeface="Calibri" panose="020F0502020204030204" pitchFamily="34" charset="0"/>
                <a:cs typeface="Calibri" panose="020F0502020204030204" pitchFamily="34" charset="0"/>
              </a:rPr>
              <a:t> qui </a:t>
            </a:r>
            <a:r>
              <a:rPr lang="en-US" sz="2000" dirty="0" err="1">
                <a:latin typeface="Calibri" panose="020F0502020204030204" pitchFamily="34" charset="0"/>
                <a:cs typeface="Calibri" panose="020F0502020204030204" pitchFamily="34" charset="0"/>
              </a:rPr>
              <a:t>s'est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tenu</a:t>
            </a:r>
            <a:r>
              <a:rPr lang="en-US" sz="2000" dirty="0">
                <a:latin typeface="Calibri" panose="020F0502020204030204" pitchFamily="34" charset="0"/>
                <a:cs typeface="Calibri" panose="020F0502020204030204" pitchFamily="34" charset="0"/>
              </a:rPr>
              <a:t> à </a:t>
            </a:r>
            <a:r>
              <a:rPr lang="en-US" sz="2000" dirty="0" err="1">
                <a:latin typeface="Calibri" panose="020F0502020204030204" pitchFamily="34" charset="0"/>
                <a:cs typeface="Calibri" panose="020F0502020204030204" pitchFamily="34" charset="0"/>
              </a:rPr>
              <a:t>Dubaï</a:t>
            </a:r>
            <a:r>
              <a:rPr lang="en-US" sz="2000" dirty="0">
                <a:latin typeface="Calibri" panose="020F0502020204030204" pitchFamily="34" charset="0"/>
                <a:cs typeface="Calibri" panose="020F0502020204030204" pitchFamily="34" charset="0"/>
              </a:rPr>
              <a:t> en </a:t>
            </a:r>
            <a:r>
              <a:rPr lang="en-US" sz="2000" dirty="0" err="1">
                <a:latin typeface="Calibri" panose="020F0502020204030204" pitchFamily="34" charset="0"/>
                <a:cs typeface="Calibri" panose="020F0502020204030204" pitchFamily="34" charset="0"/>
              </a:rPr>
              <a:t>octobre</a:t>
            </a:r>
            <a:r>
              <a:rPr lang="en-US" sz="2000" dirty="0">
                <a:latin typeface="Calibri" panose="020F0502020204030204" pitchFamily="34" charset="0"/>
                <a:cs typeface="Calibri" panose="020F0502020204030204" pitchFamily="34" charset="0"/>
              </a:rPr>
              <a:t> dernier, </a:t>
            </a:r>
            <a:r>
              <a:rPr lang="en-US" sz="2000" dirty="0" err="1">
                <a:latin typeface="Calibri" panose="020F0502020204030204" pitchFamily="34" charset="0"/>
                <a:cs typeface="Calibri" panose="020F0502020204030204" pitchFamily="34" charset="0"/>
              </a:rPr>
              <a:t>l'hypothèse</a:t>
            </a:r>
            <a:r>
              <a:rPr lang="en-US" sz="2000" dirty="0">
                <a:latin typeface="Calibri" panose="020F0502020204030204" pitchFamily="34" charset="0"/>
                <a:cs typeface="Calibri" panose="020F0502020204030204" pitchFamily="34" charset="0"/>
              </a:rPr>
              <a:t> d'un lien entre pollution </a:t>
            </a:r>
            <a:r>
              <a:rPr lang="en-US" sz="2000" dirty="0" err="1">
                <a:latin typeface="Calibri" panose="020F0502020204030204" pitchFamily="34" charset="0"/>
                <a:cs typeface="Calibri" panose="020F0502020204030204" pitchFamily="34" charset="0"/>
              </a:rPr>
              <a:t>atmosphérique</a:t>
            </a:r>
            <a:r>
              <a:rPr lang="en-US" sz="2000" dirty="0">
                <a:latin typeface="Calibri" panose="020F0502020204030204" pitchFamily="34" charset="0"/>
                <a:cs typeface="Calibri" panose="020F0502020204030204" pitchFamily="34" charset="0"/>
              </a:rPr>
              <a:t> et </a:t>
            </a:r>
            <a:r>
              <a:rPr lang="en-US"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maladies </a:t>
            </a:r>
            <a:r>
              <a:rPr lang="en-US" sz="2000" dirty="0" err="1">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neurodégénératives</a:t>
            </a:r>
            <a:r>
              <a:rPr lang="en-US" sz="2000" dirty="0">
                <a:latin typeface="Calibri" panose="020F0502020204030204" pitchFamily="34" charset="0"/>
                <a:cs typeface="Calibri" panose="020F0502020204030204" pitchFamily="34" charset="0"/>
              </a:rPr>
              <a:t> a </a:t>
            </a:r>
            <a:r>
              <a:rPr lang="en-US" sz="2000" dirty="0" err="1">
                <a:latin typeface="Calibri" panose="020F0502020204030204" pitchFamily="34" charset="0"/>
                <a:cs typeface="Calibri" panose="020F0502020204030204" pitchFamily="34" charset="0"/>
              </a:rPr>
              <a:t>été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émise</a:t>
            </a:r>
            <a:r>
              <a:rPr lang="en-US" sz="2000" dirty="0">
                <a:latin typeface="Calibri" panose="020F0502020204030204" pitchFamily="34" charset="0"/>
                <a:cs typeface="Calibri" panose="020F0502020204030204" pitchFamily="34" charset="0"/>
              </a:rPr>
              <a:t>. </a:t>
            </a:r>
          </a:p>
          <a:p>
            <a:pPr>
              <a:lnSpc>
                <a:spcPct val="120000"/>
              </a:lnSpc>
              <a:spcAft>
                <a:spcPts val="600"/>
              </a:spcAft>
            </a:pPr>
            <a:endParaRPr lang="en-US" sz="2000" dirty="0">
              <a:latin typeface="Calibri" panose="020F0502020204030204" pitchFamily="34" charset="0"/>
              <a:cs typeface="Calibri" panose="020F0502020204030204" pitchFamily="34" charset="0"/>
            </a:endParaRPr>
          </a:p>
          <a:p>
            <a:pPr>
              <a:lnSpc>
                <a:spcPct val="120000"/>
              </a:lnSpc>
              <a:spcAft>
                <a:spcPts val="600"/>
              </a:spcAft>
            </a:pPr>
            <a:r>
              <a:rPr lang="en-US" sz="2000" dirty="0">
                <a:latin typeface="Calibri" panose="020F0502020204030204" pitchFamily="34" charset="0"/>
                <a:cs typeface="Calibri" panose="020F0502020204030204" pitchFamily="34" charset="0"/>
              </a:rPr>
              <a:t>Si </a:t>
            </a:r>
            <a:r>
              <a:rPr lang="en-US" sz="2000" dirty="0" err="1">
                <a:latin typeface="Calibri" panose="020F0502020204030204" pitchFamily="34" charset="0"/>
                <a:cs typeface="Calibri" panose="020F0502020204030204" pitchFamily="34" charset="0"/>
              </a:rPr>
              <a:t>ce</a:t>
            </a:r>
            <a:r>
              <a:rPr lang="en-US" sz="2000" dirty="0">
                <a:latin typeface="Calibri" panose="020F0502020204030204" pitchFamily="34" charset="0"/>
                <a:cs typeface="Calibri" panose="020F0502020204030204" pitchFamily="34" charset="0"/>
              </a:rPr>
              <a:t> lien </a:t>
            </a:r>
            <a:r>
              <a:rPr lang="en-US" sz="2000" dirty="0" err="1">
                <a:latin typeface="Calibri" panose="020F0502020204030204" pitchFamily="34" charset="0"/>
                <a:cs typeface="Calibri" panose="020F0502020204030204" pitchFamily="34" charset="0"/>
              </a:rPr>
              <a:t>reste</a:t>
            </a:r>
            <a:r>
              <a:rPr lang="en-US" sz="2000" dirty="0">
                <a:latin typeface="Calibri" panose="020F0502020204030204" pitchFamily="34" charset="0"/>
                <a:cs typeface="Calibri" panose="020F0502020204030204" pitchFamily="34" charset="0"/>
              </a:rPr>
              <a:t> encore à </a:t>
            </a:r>
            <a:r>
              <a:rPr lang="en-US" sz="2000" dirty="0" err="1">
                <a:latin typeface="Calibri" panose="020F0502020204030204" pitchFamily="34" charset="0"/>
                <a:cs typeface="Calibri" panose="020F0502020204030204" pitchFamily="34" charset="0"/>
              </a:rPr>
              <a:t>démontrer</a:t>
            </a:r>
            <a:r>
              <a:rPr lang="en-US" sz="2000" dirty="0">
                <a:latin typeface="Calibri" panose="020F0502020204030204" pitchFamily="34" charset="0"/>
                <a:cs typeface="Calibri" panose="020F0502020204030204" pitchFamily="34" charset="0"/>
              </a:rPr>
              <a:t>, il </a:t>
            </a:r>
            <a:r>
              <a:rPr lang="en-US" sz="2000" dirty="0" err="1">
                <a:latin typeface="Calibri" panose="020F0502020204030204" pitchFamily="34" charset="0"/>
                <a:cs typeface="Calibri" panose="020F0502020204030204" pitchFamily="34" charset="0"/>
              </a:rPr>
              <a:t>ouvre</a:t>
            </a:r>
            <a:r>
              <a:rPr lang="en-US" sz="2000" dirty="0">
                <a:latin typeface="Calibri" panose="020F0502020204030204" pitchFamily="34" charset="0"/>
                <a:cs typeface="Calibri" panose="020F0502020204030204" pitchFamily="34" charset="0"/>
              </a:rPr>
              <a:t> un </a:t>
            </a:r>
            <a:r>
              <a:rPr lang="en-US" sz="2000" dirty="0" err="1">
                <a:latin typeface="Calibri" panose="020F0502020204030204" pitchFamily="34" charset="0"/>
                <a:cs typeface="Calibri" panose="020F0502020204030204" pitchFamily="34" charset="0"/>
              </a:rPr>
              <a:t>vaste</a:t>
            </a:r>
            <a:r>
              <a:rPr lang="en-US" sz="2000" dirty="0">
                <a:latin typeface="Calibri" panose="020F0502020204030204" pitchFamily="34" charset="0"/>
                <a:cs typeface="Calibri" panose="020F0502020204030204" pitchFamily="34" charset="0"/>
              </a:rPr>
              <a:t> champ de </a:t>
            </a:r>
            <a:r>
              <a:rPr lang="en-US" sz="2000" dirty="0" err="1">
                <a:latin typeface="Calibri" panose="020F0502020204030204" pitchFamily="34" charset="0"/>
                <a:cs typeface="Calibri" panose="020F0502020204030204" pitchFamily="34" charset="0"/>
              </a:rPr>
              <a:t>recherches</a:t>
            </a:r>
            <a:r>
              <a:rPr lang="en-US" sz="2000" dirty="0">
                <a:latin typeface="Calibri" panose="020F0502020204030204" pitchFamily="34" charset="0"/>
                <a:cs typeface="Calibri" panose="020F0502020204030204" pitchFamily="34" charset="0"/>
              </a:rPr>
              <a:t> dans le </a:t>
            </a:r>
            <a:r>
              <a:rPr lang="en-US" sz="2000" dirty="0" err="1">
                <a:latin typeface="Calibri" panose="020F0502020204030204" pitchFamily="34" charset="0"/>
                <a:cs typeface="Calibri" panose="020F0502020204030204" pitchFamily="34" charset="0"/>
              </a:rPr>
              <a:t>domaine</a:t>
            </a:r>
            <a:r>
              <a:rPr lang="en-US" sz="2000" dirty="0">
                <a:latin typeface="Calibri" panose="020F0502020204030204" pitchFamily="34" charset="0"/>
                <a:cs typeface="Calibri" panose="020F0502020204030204" pitchFamily="34" charset="0"/>
              </a:rPr>
              <a:t> de la </a:t>
            </a:r>
            <a:r>
              <a:rPr lang="en-US" sz="2000" dirty="0" err="1">
                <a:latin typeface="Calibri" panose="020F0502020204030204" pitchFamily="34" charset="0"/>
                <a:cs typeface="Calibri" panose="020F0502020204030204" pitchFamily="34" charset="0"/>
              </a:rPr>
              <a:t>neurologie</a:t>
            </a:r>
            <a:r>
              <a:rPr lang="en-US" sz="2000" dirty="0">
                <a:latin typeface="Calibri" panose="020F0502020204030204" pitchFamily="34" charset="0"/>
                <a:cs typeface="Calibri" panose="020F0502020204030204" pitchFamily="34" charset="0"/>
              </a:rPr>
              <a:t> et invite à </a:t>
            </a:r>
            <a:r>
              <a:rPr lang="en-US" sz="2000" dirty="0" err="1">
                <a:latin typeface="Calibri" panose="020F0502020204030204" pitchFamily="34" charset="0"/>
                <a:cs typeface="Calibri" panose="020F0502020204030204" pitchFamily="34" charset="0"/>
              </a:rPr>
              <a:t>accroître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nos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connaissances</a:t>
            </a:r>
            <a:r>
              <a:rPr lang="en-US" sz="2000" dirty="0">
                <a:latin typeface="Calibri" panose="020F0502020204030204" pitchFamily="34" charset="0"/>
                <a:cs typeface="Calibri" panose="020F0502020204030204" pitchFamily="34" charset="0"/>
              </a:rPr>
              <a:t> sur </a:t>
            </a:r>
            <a:r>
              <a:rPr lang="en-US" sz="2000" dirty="0" err="1">
                <a:latin typeface="Calibri" panose="020F0502020204030204" pitchFamily="34" charset="0"/>
                <a:cs typeface="Calibri" panose="020F0502020204030204" pitchFamily="34" charset="0"/>
              </a:rPr>
              <a:t>ce</a:t>
            </a:r>
            <a:r>
              <a:rPr lang="en-US" sz="2000" dirty="0">
                <a:latin typeface="Calibri" panose="020F0502020204030204" pitchFamily="34" charset="0"/>
                <a:cs typeface="Calibri" panose="020F0502020204030204" pitchFamily="34" charset="0"/>
              </a:rPr>
              <a:t> type de </a:t>
            </a:r>
            <a:r>
              <a:rPr lang="en-US" sz="2000" dirty="0" err="1">
                <a:latin typeface="Calibri" panose="020F0502020204030204" pitchFamily="34" charset="0"/>
                <a:cs typeface="Calibri" panose="020F0502020204030204" pitchFamily="34" charset="0"/>
              </a:rPr>
              <a:t>pathologie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afin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améliorer</a:t>
            </a:r>
            <a:r>
              <a:rPr lang="en-US" sz="2000" dirty="0">
                <a:latin typeface="Calibri" panose="020F0502020204030204" pitchFamily="34" charset="0"/>
                <a:cs typeface="Calibri" panose="020F0502020204030204" pitchFamily="34" charset="0"/>
              </a:rPr>
              <a:t> la </a:t>
            </a:r>
            <a:r>
              <a:rPr lang="en-US" sz="2000" dirty="0" err="1">
                <a:latin typeface="Calibri" panose="020F0502020204030204" pitchFamily="34" charset="0"/>
                <a:cs typeface="Calibri" panose="020F0502020204030204" pitchFamily="34" charset="0"/>
              </a:rPr>
              <a:t>prise</a:t>
            </a:r>
            <a:r>
              <a:rPr lang="en-US" sz="2000" dirty="0">
                <a:latin typeface="Calibri" panose="020F0502020204030204" pitchFamily="34" charset="0"/>
                <a:cs typeface="Calibri" panose="020F0502020204030204" pitchFamily="34" charset="0"/>
              </a:rPr>
              <a:t> en charge</a:t>
            </a:r>
            <a:r>
              <a:rPr lang="en-US" sz="2000" b="0" i="0" dirty="0">
                <a:effectLst/>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notre</a:t>
            </a:r>
            <a:r>
              <a:rPr lang="en-US" sz="2000" dirty="0">
                <a:latin typeface="Calibri" panose="020F0502020204030204" pitchFamily="34" charset="0"/>
                <a:cs typeface="Calibri" panose="020F0502020204030204" pitchFamily="34" charset="0"/>
              </a:rPr>
              <a:t> planete.info)</a:t>
            </a:r>
          </a:p>
          <a:p>
            <a:pPr indent="-228600">
              <a:lnSpc>
                <a:spcPct val="120000"/>
              </a:lnSpc>
              <a:spcAft>
                <a:spcPts val="600"/>
              </a:spcAft>
              <a:buFont typeface="Arial" panose="020B0604020202020204" pitchFamily="34" charset="0"/>
              <a:buChar char="•"/>
            </a:pPr>
            <a:endParaRPr lang="en-US" sz="2000" dirty="0"/>
          </a:p>
        </p:txBody>
      </p:sp>
      <p:pic>
        <p:nvPicPr>
          <p:cNvPr id="14" name="Image 13" descr="Une image contenant brillant&#10;&#10;Description générée automatiquement">
            <a:extLst>
              <a:ext uri="{FF2B5EF4-FFF2-40B4-BE49-F238E27FC236}">
                <a16:creationId xmlns:a16="http://schemas.microsoft.com/office/drawing/2014/main" id="{A11686E7-66E6-489F-8CCB-5BF115C5515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4462" r="-5" b="4873"/>
          <a:stretch/>
        </p:blipFill>
        <p:spPr>
          <a:xfrm>
            <a:off x="8460572" y="544530"/>
            <a:ext cx="3272977" cy="2967308"/>
          </a:xfrm>
          <a:prstGeom prst="rect">
            <a:avLst/>
          </a:prstGeom>
        </p:spPr>
      </p:pic>
      <p:sp>
        <p:nvSpPr>
          <p:cNvPr id="10" name="ZoneTexte 9">
            <a:extLst>
              <a:ext uri="{FF2B5EF4-FFF2-40B4-BE49-F238E27FC236}">
                <a16:creationId xmlns:a16="http://schemas.microsoft.com/office/drawing/2014/main" id="{CFF5096B-B411-48C3-91AF-D5EE9DEFA0CA}"/>
              </a:ext>
            </a:extLst>
          </p:cNvPr>
          <p:cNvSpPr txBox="1"/>
          <p:nvPr/>
        </p:nvSpPr>
        <p:spPr>
          <a:xfrm>
            <a:off x="934949" y="692578"/>
            <a:ext cx="6102848" cy="437043"/>
          </a:xfrm>
          <a:prstGeom prst="rect">
            <a:avLst/>
          </a:prstGeom>
          <a:noFill/>
        </p:spPr>
        <p:txBody>
          <a:bodyPr wrap="square">
            <a:spAutoFit/>
          </a:bodyPr>
          <a:lstStyle/>
          <a:p>
            <a:pPr>
              <a:lnSpc>
                <a:spcPct val="120000"/>
              </a:lnSpc>
              <a:spcAft>
                <a:spcPts val="600"/>
              </a:spcAft>
            </a:pPr>
            <a:r>
              <a:rPr lang="en-US" sz="2000" b="1" u="sng" dirty="0">
                <a:latin typeface="Calibri" panose="020F0502020204030204" pitchFamily="34" charset="0"/>
                <a:cs typeface="Calibri" panose="020F0502020204030204" pitchFamily="34" charset="0"/>
              </a:rPr>
              <a:t>Le CERVEAU</a:t>
            </a:r>
          </a:p>
        </p:txBody>
      </p:sp>
    </p:spTree>
    <p:extLst>
      <p:ext uri="{BB962C8B-B14F-4D97-AF65-F5344CB8AC3E}">
        <p14:creationId xmlns:p14="http://schemas.microsoft.com/office/powerpoint/2010/main" val="414306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7CD7C-14F0-4234-A6A3-2909BB5AAE05}"/>
              </a:ext>
            </a:extLst>
          </p:cNvPr>
          <p:cNvSpPr>
            <a:spLocks noGrp="1"/>
          </p:cNvSpPr>
          <p:nvPr>
            <p:ph type="ctrTitle"/>
          </p:nvPr>
        </p:nvSpPr>
        <p:spPr>
          <a:xfrm>
            <a:off x="1492816" y="193716"/>
            <a:ext cx="5804167" cy="518695"/>
          </a:xfrm>
        </p:spPr>
        <p:txBody>
          <a:bodyPr>
            <a:normAutofit fontScale="90000"/>
          </a:bodyPr>
          <a:lstStyle/>
          <a:p>
            <a:r>
              <a:rPr lang="fr-FR" sz="3000" u="sng" dirty="0">
                <a:solidFill>
                  <a:schemeClr val="tx2"/>
                </a:solidFill>
              </a:rPr>
              <a:t>Les éléments TOXIQUES</a:t>
            </a:r>
          </a:p>
        </p:txBody>
      </p:sp>
      <p:pic>
        <p:nvPicPr>
          <p:cNvPr id="3074" name="Picture 2" descr="Afficher l’image source">
            <a:extLst>
              <a:ext uri="{FF2B5EF4-FFF2-40B4-BE49-F238E27FC236}">
                <a16:creationId xmlns:a16="http://schemas.microsoft.com/office/drawing/2014/main" id="{90406137-1571-470F-8C53-AE38CC129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990" y="1839432"/>
            <a:ext cx="3727612" cy="45082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 coins arrondis 2">
            <a:extLst>
              <a:ext uri="{FF2B5EF4-FFF2-40B4-BE49-F238E27FC236}">
                <a16:creationId xmlns:a16="http://schemas.microsoft.com/office/drawing/2014/main" id="{3090CBB1-BC43-49DA-BDE3-84B32E082DF5}"/>
              </a:ext>
            </a:extLst>
          </p:cNvPr>
          <p:cNvSpPr/>
          <p:nvPr/>
        </p:nvSpPr>
        <p:spPr>
          <a:xfrm>
            <a:off x="3890548" y="2386149"/>
            <a:ext cx="1318438" cy="46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Yeux</a:t>
            </a:r>
          </a:p>
        </p:txBody>
      </p:sp>
      <p:sp>
        <p:nvSpPr>
          <p:cNvPr id="6" name="Rectangle : coins arrondis 5">
            <a:extLst>
              <a:ext uri="{FF2B5EF4-FFF2-40B4-BE49-F238E27FC236}">
                <a16:creationId xmlns:a16="http://schemas.microsoft.com/office/drawing/2014/main" id="{827ED855-875F-40BD-B628-B8024C868D4C}"/>
              </a:ext>
            </a:extLst>
          </p:cNvPr>
          <p:cNvSpPr/>
          <p:nvPr/>
        </p:nvSpPr>
        <p:spPr>
          <a:xfrm>
            <a:off x="3670033" y="3742993"/>
            <a:ext cx="1318438" cy="46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nez</a:t>
            </a:r>
          </a:p>
        </p:txBody>
      </p:sp>
      <p:sp>
        <p:nvSpPr>
          <p:cNvPr id="7" name="Rectangle : coins arrondis 6">
            <a:extLst>
              <a:ext uri="{FF2B5EF4-FFF2-40B4-BE49-F238E27FC236}">
                <a16:creationId xmlns:a16="http://schemas.microsoft.com/office/drawing/2014/main" id="{6B7536E7-D60E-4927-8D94-DD1D049176A4}"/>
              </a:ext>
            </a:extLst>
          </p:cNvPr>
          <p:cNvSpPr/>
          <p:nvPr/>
        </p:nvSpPr>
        <p:spPr>
          <a:xfrm>
            <a:off x="5435577" y="1352066"/>
            <a:ext cx="1318438" cy="46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cerveau</a:t>
            </a:r>
          </a:p>
        </p:txBody>
      </p:sp>
      <p:sp>
        <p:nvSpPr>
          <p:cNvPr id="8" name="Rectangle : coins arrondis 7">
            <a:extLst>
              <a:ext uri="{FF2B5EF4-FFF2-40B4-BE49-F238E27FC236}">
                <a16:creationId xmlns:a16="http://schemas.microsoft.com/office/drawing/2014/main" id="{BCEF62C0-0E1D-4047-96E8-F5FCCD8EC798}"/>
              </a:ext>
            </a:extLst>
          </p:cNvPr>
          <p:cNvSpPr/>
          <p:nvPr/>
        </p:nvSpPr>
        <p:spPr>
          <a:xfrm>
            <a:off x="7201121" y="2961168"/>
            <a:ext cx="1318438" cy="46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bouche</a:t>
            </a:r>
          </a:p>
        </p:txBody>
      </p:sp>
      <p:sp>
        <p:nvSpPr>
          <p:cNvPr id="9" name="Rectangle : coins arrondis 8">
            <a:extLst>
              <a:ext uri="{FF2B5EF4-FFF2-40B4-BE49-F238E27FC236}">
                <a16:creationId xmlns:a16="http://schemas.microsoft.com/office/drawing/2014/main" id="{D75416E7-734D-4AE8-82CA-8301C38FCCD8}"/>
              </a:ext>
            </a:extLst>
          </p:cNvPr>
          <p:cNvSpPr/>
          <p:nvPr/>
        </p:nvSpPr>
        <p:spPr>
          <a:xfrm>
            <a:off x="6980606" y="2081813"/>
            <a:ext cx="1318438" cy="46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oreilles</a:t>
            </a:r>
          </a:p>
        </p:txBody>
      </p:sp>
      <p:sp>
        <p:nvSpPr>
          <p:cNvPr id="10" name="Rectangle : coins arrondis 9">
            <a:extLst>
              <a:ext uri="{FF2B5EF4-FFF2-40B4-BE49-F238E27FC236}">
                <a16:creationId xmlns:a16="http://schemas.microsoft.com/office/drawing/2014/main" id="{A4B70E6B-5CBB-4308-84E1-5DA5E2ECD489}"/>
              </a:ext>
            </a:extLst>
          </p:cNvPr>
          <p:cNvSpPr/>
          <p:nvPr/>
        </p:nvSpPr>
        <p:spPr>
          <a:xfrm>
            <a:off x="4044176" y="4972271"/>
            <a:ext cx="1318438" cy="46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peau</a:t>
            </a:r>
          </a:p>
        </p:txBody>
      </p:sp>
      <p:sp>
        <p:nvSpPr>
          <p:cNvPr id="11" name="Rectangle : coins arrondis 10">
            <a:extLst>
              <a:ext uri="{FF2B5EF4-FFF2-40B4-BE49-F238E27FC236}">
                <a16:creationId xmlns:a16="http://schemas.microsoft.com/office/drawing/2014/main" id="{3B6ACB3C-B19C-4DD4-B802-5FEA887A401A}"/>
              </a:ext>
            </a:extLst>
          </p:cNvPr>
          <p:cNvSpPr/>
          <p:nvPr/>
        </p:nvSpPr>
        <p:spPr>
          <a:xfrm>
            <a:off x="7141537" y="4746286"/>
            <a:ext cx="1318438" cy="46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corps</a:t>
            </a:r>
          </a:p>
        </p:txBody>
      </p:sp>
      <p:sp>
        <p:nvSpPr>
          <p:cNvPr id="4" name="Éclair 3">
            <a:extLst>
              <a:ext uri="{FF2B5EF4-FFF2-40B4-BE49-F238E27FC236}">
                <a16:creationId xmlns:a16="http://schemas.microsoft.com/office/drawing/2014/main" id="{880014D6-D700-4F48-B2FA-7594B08CA17D}"/>
              </a:ext>
            </a:extLst>
          </p:cNvPr>
          <p:cNvSpPr/>
          <p:nvPr/>
        </p:nvSpPr>
        <p:spPr>
          <a:xfrm rot="20757007">
            <a:off x="4296527" y="1316674"/>
            <a:ext cx="991906" cy="385323"/>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BAD25BE-1371-40BF-9919-34D752EF68AF}"/>
              </a:ext>
            </a:extLst>
          </p:cNvPr>
          <p:cNvSpPr txBox="1"/>
          <p:nvPr/>
        </p:nvSpPr>
        <p:spPr>
          <a:xfrm>
            <a:off x="1612891" y="530719"/>
            <a:ext cx="3157870" cy="923330"/>
          </a:xfrm>
          <a:prstGeom prst="rect">
            <a:avLst/>
          </a:prstGeom>
          <a:noFill/>
        </p:spPr>
        <p:txBody>
          <a:bodyPr wrap="square" rtlCol="0">
            <a:spAutoFit/>
          </a:bodyPr>
          <a:lstStyle/>
          <a:p>
            <a:r>
              <a:rPr lang="fr-FR" dirty="0"/>
              <a:t>Les ondes électromagnétiques</a:t>
            </a:r>
          </a:p>
          <a:p>
            <a:r>
              <a:rPr lang="fr-FR" dirty="0"/>
              <a:t>Le stress</a:t>
            </a:r>
          </a:p>
          <a:p>
            <a:r>
              <a:rPr lang="fr-FR" dirty="0"/>
              <a:t>Les relations toxiques</a:t>
            </a:r>
          </a:p>
        </p:txBody>
      </p:sp>
      <p:sp>
        <p:nvSpPr>
          <p:cNvPr id="14" name="Éclair 13">
            <a:extLst>
              <a:ext uri="{FF2B5EF4-FFF2-40B4-BE49-F238E27FC236}">
                <a16:creationId xmlns:a16="http://schemas.microsoft.com/office/drawing/2014/main" id="{A64CE0ED-15CA-434C-92B3-DC18E8B8528A}"/>
              </a:ext>
            </a:extLst>
          </p:cNvPr>
          <p:cNvSpPr/>
          <p:nvPr/>
        </p:nvSpPr>
        <p:spPr>
          <a:xfrm rot="3249102" flipH="1">
            <a:off x="8635202" y="1944236"/>
            <a:ext cx="607651" cy="742985"/>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clair 14">
            <a:extLst>
              <a:ext uri="{FF2B5EF4-FFF2-40B4-BE49-F238E27FC236}">
                <a16:creationId xmlns:a16="http://schemas.microsoft.com/office/drawing/2014/main" id="{EF4B11C9-508D-49D2-BD4E-2108D81F857B}"/>
              </a:ext>
            </a:extLst>
          </p:cNvPr>
          <p:cNvSpPr/>
          <p:nvPr/>
        </p:nvSpPr>
        <p:spPr>
          <a:xfrm rot="20757007">
            <a:off x="2937984" y="4987874"/>
            <a:ext cx="991906" cy="385323"/>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clair 15">
            <a:extLst>
              <a:ext uri="{FF2B5EF4-FFF2-40B4-BE49-F238E27FC236}">
                <a16:creationId xmlns:a16="http://schemas.microsoft.com/office/drawing/2014/main" id="{800039C2-FBA7-46FF-8ED0-21E2214AFC73}"/>
              </a:ext>
            </a:extLst>
          </p:cNvPr>
          <p:cNvSpPr/>
          <p:nvPr/>
        </p:nvSpPr>
        <p:spPr>
          <a:xfrm rot="20757007">
            <a:off x="2616756" y="3710864"/>
            <a:ext cx="991906" cy="385323"/>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clair 16">
            <a:extLst>
              <a:ext uri="{FF2B5EF4-FFF2-40B4-BE49-F238E27FC236}">
                <a16:creationId xmlns:a16="http://schemas.microsoft.com/office/drawing/2014/main" id="{D0BF9818-046F-4696-B789-D5DDF0DF5937}"/>
              </a:ext>
            </a:extLst>
          </p:cNvPr>
          <p:cNvSpPr/>
          <p:nvPr/>
        </p:nvSpPr>
        <p:spPr>
          <a:xfrm rot="20757007">
            <a:off x="2833637" y="2369047"/>
            <a:ext cx="991906" cy="385323"/>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clair 17">
            <a:extLst>
              <a:ext uri="{FF2B5EF4-FFF2-40B4-BE49-F238E27FC236}">
                <a16:creationId xmlns:a16="http://schemas.microsoft.com/office/drawing/2014/main" id="{2EAD46CF-0901-4440-9FC1-B361B0B92FBC}"/>
              </a:ext>
            </a:extLst>
          </p:cNvPr>
          <p:cNvSpPr/>
          <p:nvPr/>
        </p:nvSpPr>
        <p:spPr>
          <a:xfrm rot="3249102" flipH="1">
            <a:off x="8753757" y="4652508"/>
            <a:ext cx="607651" cy="742985"/>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clair 18">
            <a:extLst>
              <a:ext uri="{FF2B5EF4-FFF2-40B4-BE49-F238E27FC236}">
                <a16:creationId xmlns:a16="http://schemas.microsoft.com/office/drawing/2014/main" id="{2E9A23A2-A343-4EFD-B2F7-52F1104AA744}"/>
              </a:ext>
            </a:extLst>
          </p:cNvPr>
          <p:cNvSpPr/>
          <p:nvPr/>
        </p:nvSpPr>
        <p:spPr>
          <a:xfrm rot="3249102" flipH="1">
            <a:off x="8869505" y="2890999"/>
            <a:ext cx="607651" cy="742985"/>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1A0B21AA-DE65-4DA4-BCB3-3898D25BFBEA}"/>
              </a:ext>
            </a:extLst>
          </p:cNvPr>
          <p:cNvSpPr txBox="1"/>
          <p:nvPr/>
        </p:nvSpPr>
        <p:spPr>
          <a:xfrm>
            <a:off x="559540" y="2048777"/>
            <a:ext cx="3157870" cy="923330"/>
          </a:xfrm>
          <a:prstGeom prst="rect">
            <a:avLst/>
          </a:prstGeom>
          <a:noFill/>
        </p:spPr>
        <p:txBody>
          <a:bodyPr wrap="square" rtlCol="0">
            <a:spAutoFit/>
          </a:bodyPr>
          <a:lstStyle/>
          <a:p>
            <a:r>
              <a:rPr lang="fr-FR" dirty="0"/>
              <a:t>Les particules volatiles</a:t>
            </a:r>
          </a:p>
          <a:p>
            <a:r>
              <a:rPr lang="fr-FR" dirty="0"/>
              <a:t>La lumières</a:t>
            </a:r>
          </a:p>
          <a:p>
            <a:r>
              <a:rPr lang="fr-FR" dirty="0"/>
              <a:t>Cigarettes</a:t>
            </a:r>
          </a:p>
        </p:txBody>
      </p:sp>
      <p:sp>
        <p:nvSpPr>
          <p:cNvPr id="22" name="ZoneTexte 21">
            <a:extLst>
              <a:ext uri="{FF2B5EF4-FFF2-40B4-BE49-F238E27FC236}">
                <a16:creationId xmlns:a16="http://schemas.microsoft.com/office/drawing/2014/main" id="{80716FD7-E899-4B0A-BC4B-815682291BFB}"/>
              </a:ext>
            </a:extLst>
          </p:cNvPr>
          <p:cNvSpPr txBox="1"/>
          <p:nvPr/>
        </p:nvSpPr>
        <p:spPr>
          <a:xfrm>
            <a:off x="7958602" y="148632"/>
            <a:ext cx="4255819" cy="1477328"/>
          </a:xfrm>
          <a:prstGeom prst="rect">
            <a:avLst/>
          </a:prstGeom>
          <a:noFill/>
        </p:spPr>
        <p:txBody>
          <a:bodyPr wrap="square" rtlCol="0">
            <a:spAutoFit/>
          </a:bodyPr>
          <a:lstStyle/>
          <a:p>
            <a:r>
              <a:rPr lang="fr-FR" dirty="0"/>
              <a:t>La toxicité de ce que l’on ingère trop souvent ou en quantités trop importantes:  (fast-food, médicaments, drogues, alcool) aura forcément un impact sur une partie du corps ou sur le corps tout entier</a:t>
            </a:r>
          </a:p>
        </p:txBody>
      </p:sp>
      <p:sp>
        <p:nvSpPr>
          <p:cNvPr id="23" name="ZoneTexte 22">
            <a:extLst>
              <a:ext uri="{FF2B5EF4-FFF2-40B4-BE49-F238E27FC236}">
                <a16:creationId xmlns:a16="http://schemas.microsoft.com/office/drawing/2014/main" id="{521B8BB1-E5FA-4E1B-A120-22B7C1AA6D4E}"/>
              </a:ext>
            </a:extLst>
          </p:cNvPr>
          <p:cNvSpPr txBox="1"/>
          <p:nvPr/>
        </p:nvSpPr>
        <p:spPr>
          <a:xfrm>
            <a:off x="785438" y="3381109"/>
            <a:ext cx="3072041" cy="923330"/>
          </a:xfrm>
          <a:prstGeom prst="rect">
            <a:avLst/>
          </a:prstGeom>
          <a:noFill/>
        </p:spPr>
        <p:txBody>
          <a:bodyPr wrap="square" rtlCol="0">
            <a:spAutoFit/>
          </a:bodyPr>
          <a:lstStyle/>
          <a:p>
            <a:r>
              <a:rPr lang="fr-FR" dirty="0"/>
              <a:t>Les particules volatiles</a:t>
            </a:r>
          </a:p>
          <a:p>
            <a:r>
              <a:rPr lang="fr-FR" dirty="0"/>
              <a:t>Drogues</a:t>
            </a:r>
          </a:p>
          <a:p>
            <a:r>
              <a:rPr lang="fr-FR" dirty="0"/>
              <a:t>Parfums synthétiques</a:t>
            </a:r>
          </a:p>
        </p:txBody>
      </p:sp>
      <p:sp>
        <p:nvSpPr>
          <p:cNvPr id="24" name="ZoneTexte 23">
            <a:extLst>
              <a:ext uri="{FF2B5EF4-FFF2-40B4-BE49-F238E27FC236}">
                <a16:creationId xmlns:a16="http://schemas.microsoft.com/office/drawing/2014/main" id="{97D14C98-6E41-42CF-BB9C-C310E00E9CC6}"/>
              </a:ext>
            </a:extLst>
          </p:cNvPr>
          <p:cNvSpPr txBox="1"/>
          <p:nvPr/>
        </p:nvSpPr>
        <p:spPr>
          <a:xfrm>
            <a:off x="72402" y="5832217"/>
            <a:ext cx="4256850" cy="738664"/>
          </a:xfrm>
          <a:prstGeom prst="rect">
            <a:avLst/>
          </a:prstGeom>
          <a:noFill/>
        </p:spPr>
        <p:txBody>
          <a:bodyPr wrap="square" rtlCol="0">
            <a:spAutoFit/>
          </a:bodyPr>
          <a:lstStyle/>
          <a:p>
            <a:r>
              <a:rPr lang="fr-FR" sz="1400" dirty="0">
                <a:latin typeface="Symbol" panose="05050102010706020507" pitchFamily="18" charset="2"/>
              </a:rPr>
              <a:t>* </a:t>
            </a:r>
            <a:r>
              <a:rPr lang="fr-FR" sz="1400" dirty="0"/>
              <a:t>Les particules volatiles peuvent être naturelles (poussières, sables, pollens…), chimiques (parfum, gaz d’échappement…) ou pathogènes (virus, bactéries…)…</a:t>
            </a:r>
          </a:p>
        </p:txBody>
      </p:sp>
      <p:sp>
        <p:nvSpPr>
          <p:cNvPr id="25" name="ZoneTexte 24">
            <a:extLst>
              <a:ext uri="{FF2B5EF4-FFF2-40B4-BE49-F238E27FC236}">
                <a16:creationId xmlns:a16="http://schemas.microsoft.com/office/drawing/2014/main" id="{D3168EEB-90CF-4CA9-AD78-EDDDDE2F4D8C}"/>
              </a:ext>
            </a:extLst>
          </p:cNvPr>
          <p:cNvSpPr txBox="1"/>
          <p:nvPr/>
        </p:nvSpPr>
        <p:spPr>
          <a:xfrm>
            <a:off x="291734" y="4564504"/>
            <a:ext cx="3518075" cy="923330"/>
          </a:xfrm>
          <a:prstGeom prst="rect">
            <a:avLst/>
          </a:prstGeom>
          <a:noFill/>
        </p:spPr>
        <p:txBody>
          <a:bodyPr wrap="square" rtlCol="0">
            <a:spAutoFit/>
          </a:bodyPr>
          <a:lstStyle/>
          <a:p>
            <a:r>
              <a:rPr lang="fr-FR" dirty="0"/>
              <a:t>Cosmétiques de mauvaise qualité</a:t>
            </a:r>
          </a:p>
          <a:p>
            <a:r>
              <a:rPr lang="fr-FR" dirty="0"/>
              <a:t>Les produits chimiques</a:t>
            </a:r>
          </a:p>
          <a:p>
            <a:r>
              <a:rPr lang="fr-FR" dirty="0"/>
              <a:t>Les ondes et l’électricité</a:t>
            </a:r>
          </a:p>
        </p:txBody>
      </p:sp>
      <p:sp>
        <p:nvSpPr>
          <p:cNvPr id="26" name="ZoneTexte 25">
            <a:extLst>
              <a:ext uri="{FF2B5EF4-FFF2-40B4-BE49-F238E27FC236}">
                <a16:creationId xmlns:a16="http://schemas.microsoft.com/office/drawing/2014/main" id="{FBF77867-AE17-4AA6-B201-64214FB158CB}"/>
              </a:ext>
            </a:extLst>
          </p:cNvPr>
          <p:cNvSpPr txBox="1"/>
          <p:nvPr/>
        </p:nvSpPr>
        <p:spPr>
          <a:xfrm>
            <a:off x="9317303" y="1964816"/>
            <a:ext cx="3157870" cy="646331"/>
          </a:xfrm>
          <a:prstGeom prst="rect">
            <a:avLst/>
          </a:prstGeom>
          <a:noFill/>
        </p:spPr>
        <p:txBody>
          <a:bodyPr wrap="square" rtlCol="0">
            <a:spAutoFit/>
          </a:bodyPr>
          <a:lstStyle/>
          <a:p>
            <a:r>
              <a:rPr lang="fr-FR" dirty="0"/>
              <a:t>Le bruit</a:t>
            </a:r>
          </a:p>
          <a:p>
            <a:r>
              <a:rPr lang="fr-FR" dirty="0"/>
              <a:t>Les mauvaises paroles</a:t>
            </a:r>
          </a:p>
        </p:txBody>
      </p:sp>
      <p:sp>
        <p:nvSpPr>
          <p:cNvPr id="27" name="ZoneTexte 26">
            <a:extLst>
              <a:ext uri="{FF2B5EF4-FFF2-40B4-BE49-F238E27FC236}">
                <a16:creationId xmlns:a16="http://schemas.microsoft.com/office/drawing/2014/main" id="{076DAD95-D45C-45A3-A76F-DFCE675356A4}"/>
              </a:ext>
            </a:extLst>
          </p:cNvPr>
          <p:cNvSpPr txBox="1"/>
          <p:nvPr/>
        </p:nvSpPr>
        <p:spPr>
          <a:xfrm>
            <a:off x="9536637" y="2882603"/>
            <a:ext cx="3157870" cy="2031325"/>
          </a:xfrm>
          <a:prstGeom prst="rect">
            <a:avLst/>
          </a:prstGeom>
          <a:noFill/>
        </p:spPr>
        <p:txBody>
          <a:bodyPr wrap="square" rtlCol="0">
            <a:spAutoFit/>
          </a:bodyPr>
          <a:lstStyle/>
          <a:p>
            <a:r>
              <a:rPr lang="fr-FR" dirty="0"/>
              <a:t>La nourriture </a:t>
            </a:r>
          </a:p>
          <a:p>
            <a:r>
              <a:rPr lang="fr-FR" dirty="0"/>
              <a:t>Les drogues </a:t>
            </a:r>
          </a:p>
          <a:p>
            <a:r>
              <a:rPr lang="fr-FR" dirty="0"/>
              <a:t>Les particules volatiles</a:t>
            </a:r>
          </a:p>
          <a:p>
            <a:r>
              <a:rPr lang="fr-FR" dirty="0"/>
              <a:t>Les médicaments</a:t>
            </a:r>
          </a:p>
          <a:p>
            <a:r>
              <a:rPr lang="fr-FR" dirty="0"/>
              <a:t>Les mauvaises paroles</a:t>
            </a:r>
          </a:p>
          <a:p>
            <a:endParaRPr lang="fr-FR" dirty="0"/>
          </a:p>
          <a:p>
            <a:endParaRPr lang="fr-FR" dirty="0"/>
          </a:p>
        </p:txBody>
      </p:sp>
      <p:sp>
        <p:nvSpPr>
          <p:cNvPr id="28" name="ZoneTexte 27">
            <a:extLst>
              <a:ext uri="{FF2B5EF4-FFF2-40B4-BE49-F238E27FC236}">
                <a16:creationId xmlns:a16="http://schemas.microsoft.com/office/drawing/2014/main" id="{E4B875DA-E9D9-41C8-BC86-78441AD24A15}"/>
              </a:ext>
            </a:extLst>
          </p:cNvPr>
          <p:cNvSpPr txBox="1"/>
          <p:nvPr/>
        </p:nvSpPr>
        <p:spPr>
          <a:xfrm>
            <a:off x="9521202" y="4484814"/>
            <a:ext cx="2595988" cy="1476337"/>
          </a:xfrm>
          <a:prstGeom prst="rect">
            <a:avLst/>
          </a:prstGeom>
          <a:noFill/>
        </p:spPr>
        <p:txBody>
          <a:bodyPr wrap="square" rtlCol="0">
            <a:spAutoFit/>
          </a:bodyPr>
          <a:lstStyle/>
          <a:p>
            <a:r>
              <a:rPr lang="fr-FR" dirty="0"/>
              <a:t>Les ondes</a:t>
            </a:r>
          </a:p>
          <a:p>
            <a:r>
              <a:rPr lang="fr-FR" dirty="0"/>
              <a:t>Le climat</a:t>
            </a:r>
          </a:p>
          <a:p>
            <a:r>
              <a:rPr lang="fr-FR" dirty="0"/>
              <a:t>Les relations humaines professionnelles et privés</a:t>
            </a:r>
          </a:p>
        </p:txBody>
      </p:sp>
      <p:sp>
        <p:nvSpPr>
          <p:cNvPr id="29" name="ZoneTexte 28">
            <a:extLst>
              <a:ext uri="{FF2B5EF4-FFF2-40B4-BE49-F238E27FC236}">
                <a16:creationId xmlns:a16="http://schemas.microsoft.com/office/drawing/2014/main" id="{082037E1-E686-416E-ABA6-FDDB1198D48F}"/>
              </a:ext>
            </a:extLst>
          </p:cNvPr>
          <p:cNvSpPr txBox="1"/>
          <p:nvPr/>
        </p:nvSpPr>
        <p:spPr>
          <a:xfrm>
            <a:off x="7958602" y="6129566"/>
            <a:ext cx="4256850" cy="523220"/>
          </a:xfrm>
          <a:prstGeom prst="rect">
            <a:avLst/>
          </a:prstGeom>
          <a:noFill/>
        </p:spPr>
        <p:txBody>
          <a:bodyPr wrap="square" rtlCol="0">
            <a:spAutoFit/>
          </a:bodyPr>
          <a:lstStyle/>
          <a:p>
            <a:r>
              <a:rPr lang="fr-FR" sz="1400" dirty="0">
                <a:latin typeface="Symbol" panose="05050102010706020507" pitchFamily="18" charset="2"/>
              </a:rPr>
              <a:t>*</a:t>
            </a:r>
            <a:r>
              <a:rPr lang="fr-FR" sz="1400" dirty="0"/>
              <a:t>Les ondes: DAS d’une tablette ou d’un smartphone ne doit pas dépasser les 2 watts par kilogramme</a:t>
            </a:r>
          </a:p>
        </p:txBody>
      </p:sp>
    </p:spTree>
    <p:extLst>
      <p:ext uri="{BB962C8B-B14F-4D97-AF65-F5344CB8AC3E}">
        <p14:creationId xmlns:p14="http://schemas.microsoft.com/office/powerpoint/2010/main" val="225400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5" name="Image 4" descr="Une image contenant tasse, tasse à café, porcelaine&#10;&#10;Description générée automatiquement">
            <a:extLst>
              <a:ext uri="{FF2B5EF4-FFF2-40B4-BE49-F238E27FC236}">
                <a16:creationId xmlns:a16="http://schemas.microsoft.com/office/drawing/2014/main" id="{FC932AB0-B3AE-4C6F-BE5C-51435EDFE6F7}"/>
              </a:ext>
            </a:extLst>
          </p:cNvPr>
          <p:cNvPicPr>
            <a:picLocks noChangeAspect="1"/>
          </p:cNvPicPr>
          <p:nvPr/>
        </p:nvPicPr>
        <p:blipFill rotWithShape="1">
          <a:blip r:embed="rId2">
            <a:alphaModFix amt="74000"/>
            <a:extLst>
              <a:ext uri="{BEBA8EAE-BF5A-486C-A8C5-ECC9F3942E4B}">
                <a14:imgProps xmlns:a14="http://schemas.microsoft.com/office/drawing/2010/main">
                  <a14:imgLayer r:embed="rId3">
                    <a14:imgEffect>
                      <a14:brightnessContrast bright="-2000" contrast="-2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29778"/>
          <a:stretch/>
        </p:blipFill>
        <p:spPr>
          <a:xfrm>
            <a:off x="19" y="10"/>
            <a:ext cx="12191981" cy="6857990"/>
          </a:xfrm>
          <a:prstGeom prst="rect">
            <a:avLst/>
          </a:prstGeom>
        </p:spPr>
      </p:pic>
      <p:sp>
        <p:nvSpPr>
          <p:cNvPr id="2" name="Titre 1">
            <a:extLst>
              <a:ext uri="{FF2B5EF4-FFF2-40B4-BE49-F238E27FC236}">
                <a16:creationId xmlns:a16="http://schemas.microsoft.com/office/drawing/2014/main" id="{640F5E60-D9E1-4B07-9CAB-1A177E3C03FE}"/>
              </a:ext>
            </a:extLst>
          </p:cNvPr>
          <p:cNvSpPr>
            <a:spLocks noGrp="1"/>
          </p:cNvSpPr>
          <p:nvPr>
            <p:ph type="title"/>
          </p:nvPr>
        </p:nvSpPr>
        <p:spPr>
          <a:xfrm>
            <a:off x="2579844" y="-29706"/>
            <a:ext cx="6891186" cy="1135737"/>
          </a:xfrm>
        </p:spPr>
        <p:txBody>
          <a:bodyPr>
            <a:normAutofit/>
          </a:bodyPr>
          <a:lstStyle/>
          <a:p>
            <a:r>
              <a:rPr lang="fr-FR" sz="3600" b="1" u="sng" dirty="0"/>
              <a:t>Les réponses </a:t>
            </a:r>
            <a:r>
              <a:rPr lang="fr-FR" sz="3600" b="1" u="sng" dirty="0" err="1"/>
              <a:t>naturopathiques</a:t>
            </a:r>
            <a:endParaRPr lang="fr-FR" sz="3600" b="1" u="sng" dirty="0"/>
          </a:p>
        </p:txBody>
      </p:sp>
      <p:sp>
        <p:nvSpPr>
          <p:cNvPr id="3" name="Espace réservé du contenu 2">
            <a:extLst>
              <a:ext uri="{FF2B5EF4-FFF2-40B4-BE49-F238E27FC236}">
                <a16:creationId xmlns:a16="http://schemas.microsoft.com/office/drawing/2014/main" id="{B938ACE8-E96B-4231-A225-8D03A407BF89}"/>
              </a:ext>
            </a:extLst>
          </p:cNvPr>
          <p:cNvSpPr>
            <a:spLocks noGrp="1"/>
          </p:cNvSpPr>
          <p:nvPr>
            <p:ph idx="1"/>
          </p:nvPr>
        </p:nvSpPr>
        <p:spPr>
          <a:xfrm>
            <a:off x="107577" y="815648"/>
            <a:ext cx="6311152" cy="5621011"/>
          </a:xfrm>
        </p:spPr>
        <p:txBody>
          <a:bodyPr>
            <a:normAutofit/>
          </a:bodyPr>
          <a:lstStyle/>
          <a:p>
            <a:pPr marL="0" indent="0">
              <a:buNone/>
            </a:pPr>
            <a:r>
              <a:rPr lang="fr-FR" sz="1200" dirty="0">
                <a:latin typeface="Calibri" panose="020F0502020204030204" pitchFamily="34" charset="0"/>
                <a:cs typeface="Calibri" panose="020F0502020204030204" pitchFamily="34" charset="0"/>
              </a:rPr>
              <a:t>Nous ne le répèterons jamais assez l'immunité passe par l'assiette .</a:t>
            </a:r>
          </a:p>
          <a:p>
            <a:pPr marL="0" indent="0">
              <a:buNone/>
            </a:pPr>
            <a:r>
              <a:rPr lang="fr-FR" sz="1200" dirty="0">
                <a:latin typeface="Calibri" panose="020F0502020204030204" pitchFamily="34" charset="0"/>
                <a:cs typeface="Calibri" panose="020F0502020204030204" pitchFamily="34" charset="0"/>
              </a:rPr>
              <a:t>Pour se protéger et se prémunir d'éventuelles intoxications environnementales, il existe plusieurs solutions.</a:t>
            </a:r>
          </a:p>
          <a:p>
            <a:pPr marL="0" indent="0">
              <a:buNone/>
            </a:pPr>
            <a:r>
              <a:rPr lang="fr-FR" sz="1200" u="sng" dirty="0">
                <a:latin typeface="Calibri" panose="020F0502020204030204" pitchFamily="34" charset="0"/>
                <a:cs typeface="Calibri" panose="020F0502020204030204" pitchFamily="34" charset="0"/>
              </a:rPr>
              <a:t>Les essentiels:</a:t>
            </a:r>
          </a:p>
          <a:p>
            <a:pPr fontAlgn="base">
              <a:buFont typeface="Arial" panose="020B0604020202020204" pitchFamily="34" charset="0"/>
              <a:buChar char="•"/>
            </a:pPr>
            <a:r>
              <a:rPr lang="fr-FR" sz="1200" u="sng"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L’alimentation</a:t>
            </a:r>
            <a:endParaRPr lang="fr-FR" sz="1200" u="sng" dirty="0">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fr-FR" sz="1200" u="sng" dirty="0">
                <a:latin typeface="Calibri" panose="020F0502020204030204" pitchFamily="34" charset="0"/>
                <a:cs typeface="Calibri" panose="020F0502020204030204" pitchFamily="34" charset="0"/>
              </a:rPr>
              <a:t>Les exercices physiques</a:t>
            </a:r>
          </a:p>
          <a:p>
            <a:pPr fontAlgn="base">
              <a:buFont typeface="Arial" panose="020B0604020202020204" pitchFamily="34" charset="0"/>
              <a:buChar char="•"/>
            </a:pPr>
            <a:r>
              <a:rPr lang="fr-FR" sz="1200" u="sng" dirty="0">
                <a:latin typeface="Calibri" panose="020F0502020204030204" pitchFamily="34" charset="0"/>
                <a:cs typeface="Calibri" panose="020F0502020204030204" pitchFamily="34" charset="0"/>
              </a:rPr>
              <a:t>La gestion des émotions et du stress</a:t>
            </a:r>
          </a:p>
          <a:p>
            <a:pPr fontAlgn="base">
              <a:buFont typeface="Arial" panose="020B0604020202020204" pitchFamily="34" charset="0"/>
              <a:buChar char="•"/>
            </a:pPr>
            <a:r>
              <a:rPr lang="fr-FR" sz="1200" u="sng"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Les plantes</a:t>
            </a:r>
            <a:endParaRPr lang="fr-FR" sz="1200" u="sng" dirty="0">
              <a:latin typeface="Calibri" panose="020F0502020204030204" pitchFamily="34" charset="0"/>
              <a:cs typeface="Calibri" panose="020F0502020204030204" pitchFamily="34" charset="0"/>
            </a:endParaRPr>
          </a:p>
          <a:p>
            <a:pPr marL="0" indent="0">
              <a:buNone/>
            </a:pPr>
            <a:endParaRPr lang="fr-FR" sz="1000" b="1" u="sng" dirty="0"/>
          </a:p>
          <a:p>
            <a:pPr marL="0" indent="0">
              <a:buNone/>
            </a:pPr>
            <a:endParaRPr lang="fr-FR" sz="1000" dirty="0"/>
          </a:p>
          <a:p>
            <a:pPr marL="0" indent="0">
              <a:buNone/>
            </a:pPr>
            <a:endParaRPr lang="fr-FR" sz="1000" dirty="0"/>
          </a:p>
          <a:p>
            <a:pPr marL="0" indent="0">
              <a:buNone/>
            </a:pPr>
            <a:endParaRPr lang="fr-FR" sz="1000" dirty="0"/>
          </a:p>
          <a:p>
            <a:pPr marL="0" indent="0">
              <a:buNone/>
            </a:pPr>
            <a:endParaRPr lang="fr-FR" sz="1000" dirty="0"/>
          </a:p>
          <a:p>
            <a:pPr marL="0" indent="0">
              <a:buNone/>
            </a:pPr>
            <a:endParaRPr lang="fr-FR" sz="1000" dirty="0"/>
          </a:p>
        </p:txBody>
      </p:sp>
    </p:spTree>
    <p:extLst>
      <p:ext uri="{BB962C8B-B14F-4D97-AF65-F5344CB8AC3E}">
        <p14:creationId xmlns:p14="http://schemas.microsoft.com/office/powerpoint/2010/main" val="72558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F5E60-D9E1-4B07-9CAB-1A177E3C03FE}"/>
              </a:ext>
            </a:extLst>
          </p:cNvPr>
          <p:cNvSpPr>
            <a:spLocks noGrp="1"/>
          </p:cNvSpPr>
          <p:nvPr>
            <p:ph type="title"/>
          </p:nvPr>
        </p:nvSpPr>
        <p:spPr>
          <a:xfrm>
            <a:off x="2579844" y="-29706"/>
            <a:ext cx="6891186" cy="1135737"/>
          </a:xfrm>
        </p:spPr>
        <p:txBody>
          <a:bodyPr>
            <a:normAutofit/>
          </a:bodyPr>
          <a:lstStyle/>
          <a:p>
            <a:r>
              <a:rPr lang="fr-FR" sz="3600" b="1" u="sng" dirty="0"/>
              <a:t>Les réponses naturopathiques</a:t>
            </a:r>
          </a:p>
        </p:txBody>
      </p:sp>
      <p:sp>
        <p:nvSpPr>
          <p:cNvPr id="3" name="Espace réservé du contenu 2">
            <a:extLst>
              <a:ext uri="{FF2B5EF4-FFF2-40B4-BE49-F238E27FC236}">
                <a16:creationId xmlns:a16="http://schemas.microsoft.com/office/drawing/2014/main" id="{B938ACE8-E96B-4231-A225-8D03A407BF89}"/>
              </a:ext>
            </a:extLst>
          </p:cNvPr>
          <p:cNvSpPr>
            <a:spLocks noGrp="1"/>
          </p:cNvSpPr>
          <p:nvPr>
            <p:ph idx="1"/>
          </p:nvPr>
        </p:nvSpPr>
        <p:spPr>
          <a:xfrm>
            <a:off x="826768" y="784826"/>
            <a:ext cx="10146032" cy="5621011"/>
          </a:xfrm>
          <a:solidFill>
            <a:schemeClr val="bg1"/>
          </a:solidFill>
        </p:spPr>
        <p:txBody>
          <a:bodyPr>
            <a:noAutofit/>
          </a:bodyPr>
          <a:lstStyle/>
          <a:p>
            <a:pPr marL="0" indent="0">
              <a:buNone/>
            </a:pPr>
            <a:endParaRPr lang="fr-FR" dirty="0"/>
          </a:p>
          <a:p>
            <a:pPr marL="0" indent="0">
              <a:buNone/>
            </a:pPr>
            <a:r>
              <a:rPr lang="fr-FR" sz="2800" b="1" u="sng" dirty="0">
                <a:latin typeface="Calibri" panose="020F0502020204030204" pitchFamily="34" charset="0"/>
                <a:cs typeface="Calibri" panose="020F0502020204030204" pitchFamily="34" charset="0"/>
              </a:rPr>
              <a:t>Alimentation « anti-pollution »,</a:t>
            </a:r>
          </a:p>
          <a:p>
            <a:pPr marL="0" indent="0">
              <a:buNone/>
            </a:pPr>
            <a:endParaRPr lang="fr-FR" u="sng" dirty="0">
              <a:latin typeface="Calibri" panose="020F0502020204030204" pitchFamily="34" charset="0"/>
              <a:cs typeface="Calibri" panose="020F0502020204030204" pitchFamily="34" charset="0"/>
            </a:endParaRPr>
          </a:p>
          <a:p>
            <a:pPr marL="0" indent="0">
              <a:buNone/>
            </a:pPr>
            <a:r>
              <a:rPr lang="fr-FR" u="sng" dirty="0">
                <a:latin typeface="Calibri" panose="020F0502020204030204" pitchFamily="34" charset="0"/>
                <a:cs typeface="Calibri" panose="020F0502020204030204" pitchFamily="34" charset="0"/>
              </a:rPr>
              <a:t>il faudra absolument consommer régulièrement des aliments riches en antioxydants*:</a:t>
            </a:r>
          </a:p>
          <a:p>
            <a:pPr marL="0" indent="0">
              <a:buNone/>
            </a:pPr>
            <a:r>
              <a:rPr lang="fr-FR" u="sng" dirty="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substances qui sont naturellement présentes dans certains aliments. Ces substances aident à la protection des cellules de l'organisme. Il existe plusieurs types d'antioxydants, dont des oligo-éléments, des micronutriments ainsi que certaines vitamines, comme les vitamines A, C et E.</a:t>
            </a:r>
          </a:p>
          <a:p>
            <a:pPr marL="0" indent="0">
              <a:buNone/>
            </a:pPr>
            <a:endParaRPr lang="fr-FR" dirty="0"/>
          </a:p>
          <a:p>
            <a:pPr marL="0" indent="0">
              <a:buNone/>
            </a:pPr>
            <a:r>
              <a:rPr lang="fr-FR" u="sng" dirty="0">
                <a:latin typeface="Calibri" panose="020F0502020204030204" pitchFamily="34" charset="0"/>
                <a:cs typeface="Calibri" panose="020F0502020204030204" pitchFamily="34" charset="0"/>
              </a:rPr>
              <a:t>QUELLES VITAMINES ET DANS QUELS ALIMENTS?</a:t>
            </a:r>
          </a:p>
          <a:p>
            <a:r>
              <a:rPr lang="fr-FR" dirty="0">
                <a:latin typeface="Calibri" panose="020F0502020204030204" pitchFamily="34" charset="0"/>
                <a:cs typeface="Calibri" panose="020F0502020204030204" pitchFamily="34" charset="0"/>
              </a:rPr>
              <a:t>Vitamine c:Dans les fruits et légumes:  kiwi ,goyave ,cassis ,poivron ,chou rouge ,brocoli ,épinard persil oseille;</a:t>
            </a:r>
          </a:p>
          <a:p>
            <a:r>
              <a:rPr lang="fr-FR" dirty="0">
                <a:latin typeface="Calibri" panose="020F0502020204030204" pitchFamily="34" charset="0"/>
                <a:cs typeface="Calibri" panose="020F0502020204030204" pitchFamily="34" charset="0"/>
              </a:rPr>
              <a:t>Vitamine E :surtout dans les huiles végétales huile de germes de blé ,de soja ,de colza ,de noix ,d’olive;</a:t>
            </a:r>
          </a:p>
          <a:p>
            <a:r>
              <a:rPr lang="fr-FR" dirty="0">
                <a:latin typeface="Calibri" panose="020F0502020204030204" pitchFamily="34" charset="0"/>
                <a:cs typeface="Calibri" panose="020F0502020204030204" pitchFamily="34" charset="0"/>
              </a:rPr>
              <a:t>vitamine A:Huile de foie de morue ,foi ,beurre jaune d‘œuf ,Le carotène est une provitamine c'est à dire un précurseur de la vitamine A on le trouve dans les végétaux de couleur orange jaune rouge ou vert.</a:t>
            </a:r>
          </a:p>
          <a:p>
            <a:pPr marL="0" indent="0">
              <a:buNone/>
            </a:pPr>
            <a:r>
              <a:rPr lang="fr-FR" dirty="0">
                <a:latin typeface="Calibri" panose="020F0502020204030204" pitchFamily="34" charset="0"/>
                <a:cs typeface="Calibri" panose="020F0502020204030204" pitchFamily="34" charset="0"/>
              </a:rPr>
              <a:t>Parmi les plus riches en carotène :le pissenlit, la mangue, la carotte, l'épinard, le persil, le melon, l'abricot, la tomate ,la pêche.</a:t>
            </a:r>
          </a:p>
          <a:p>
            <a:pPr marL="0" indent="0">
              <a:buNone/>
            </a:pPr>
            <a:endParaRPr lang="fr-FR" dirty="0"/>
          </a:p>
          <a:p>
            <a:pPr marL="0" indent="0">
              <a:buNone/>
            </a:pPr>
            <a:endParaRPr lang="fr-FR" b="1" u="sng"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4769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F5E60-D9E1-4B07-9CAB-1A177E3C03FE}"/>
              </a:ext>
            </a:extLst>
          </p:cNvPr>
          <p:cNvSpPr>
            <a:spLocks noGrp="1"/>
          </p:cNvSpPr>
          <p:nvPr>
            <p:ph type="title"/>
          </p:nvPr>
        </p:nvSpPr>
        <p:spPr>
          <a:xfrm>
            <a:off x="2579844" y="-29706"/>
            <a:ext cx="6891186" cy="1135737"/>
          </a:xfrm>
        </p:spPr>
        <p:txBody>
          <a:bodyPr>
            <a:normAutofit/>
          </a:bodyPr>
          <a:lstStyle/>
          <a:p>
            <a:r>
              <a:rPr lang="fr-FR" sz="3600" b="1" u="sng" dirty="0"/>
              <a:t>Les réponses naturopathiques</a:t>
            </a:r>
          </a:p>
        </p:txBody>
      </p:sp>
      <p:sp>
        <p:nvSpPr>
          <p:cNvPr id="6" name="ZoneTexte 5">
            <a:extLst>
              <a:ext uri="{FF2B5EF4-FFF2-40B4-BE49-F238E27FC236}">
                <a16:creationId xmlns:a16="http://schemas.microsoft.com/office/drawing/2014/main" id="{C687010D-549F-4CE8-9499-4BAF6FD604D4}"/>
              </a:ext>
            </a:extLst>
          </p:cNvPr>
          <p:cNvSpPr txBox="1"/>
          <p:nvPr/>
        </p:nvSpPr>
        <p:spPr>
          <a:xfrm>
            <a:off x="801383" y="1263186"/>
            <a:ext cx="8866599" cy="4768998"/>
          </a:xfrm>
          <a:prstGeom prst="rect">
            <a:avLst/>
          </a:prstGeom>
          <a:noFill/>
          <a:ln>
            <a:solidFill>
              <a:schemeClr val="accent1">
                <a:lumMod val="50000"/>
              </a:schemeClr>
            </a:solidFill>
          </a:ln>
        </p:spPr>
        <p:txBody>
          <a:bodyPr wrap="square">
            <a:spAutoFit/>
          </a:bodyPr>
          <a:lstStyle/>
          <a:p>
            <a:pPr marR="0" lvl="0" fontAlgn="auto">
              <a:lnSpc>
                <a:spcPct val="150000"/>
              </a:lnSpc>
              <a:spcBef>
                <a:spcPts val="1000"/>
              </a:spcBef>
              <a:spcAft>
                <a:spcPts val="0"/>
              </a:spcAft>
              <a:buClrTx/>
              <a:buSzTx/>
              <a:tabLst/>
              <a:defRPr/>
            </a:pPr>
            <a:r>
              <a:rPr lang="en-US" sz="2400" b="1" dirty="0">
                <a:solidFill>
                  <a:schemeClr val="accent1">
                    <a:lumMod val="50000"/>
                  </a:schemeClr>
                </a:solidFill>
                <a:latin typeface="Calibri" panose="020F0502020204030204"/>
              </a:rPr>
              <a:t>Pour prendre </a:t>
            </a:r>
            <a:r>
              <a:rPr lang="en-US" sz="2400" b="1" dirty="0" err="1">
                <a:solidFill>
                  <a:schemeClr val="accent1">
                    <a:lumMod val="50000"/>
                  </a:schemeClr>
                </a:solidFill>
                <a:latin typeface="Calibri" panose="020F0502020204030204"/>
              </a:rPr>
              <a:t>soin</a:t>
            </a:r>
            <a:r>
              <a:rPr lang="en-US" sz="2400" b="1" dirty="0">
                <a:solidFill>
                  <a:schemeClr val="accent1">
                    <a:lumMod val="50000"/>
                  </a:schemeClr>
                </a:solidFill>
                <a:latin typeface="Calibri" panose="020F0502020204030204"/>
              </a:rPr>
              <a:t> de </a:t>
            </a:r>
            <a:r>
              <a:rPr lang="en-US" sz="2400" b="1" dirty="0" err="1">
                <a:solidFill>
                  <a:schemeClr val="accent1">
                    <a:lumMod val="50000"/>
                  </a:schemeClr>
                </a:solidFill>
                <a:latin typeface="Calibri" panose="020F0502020204030204"/>
              </a:rPr>
              <a:t>vos</a:t>
            </a:r>
            <a:r>
              <a:rPr lang="en-US" sz="2400" b="1" dirty="0">
                <a:solidFill>
                  <a:schemeClr val="accent1">
                    <a:lumMod val="50000"/>
                  </a:schemeClr>
                </a:solidFill>
                <a:latin typeface="Calibri" panose="020F0502020204030204"/>
              </a:rPr>
              <a:t> </a:t>
            </a:r>
            <a:r>
              <a:rPr lang="en-US" sz="2400" b="1" dirty="0" err="1">
                <a:solidFill>
                  <a:schemeClr val="accent1">
                    <a:lumMod val="50000"/>
                  </a:schemeClr>
                </a:solidFill>
                <a:latin typeface="Calibri" panose="020F0502020204030204"/>
              </a:rPr>
              <a:t>yeux</a:t>
            </a:r>
            <a:r>
              <a:rPr lang="en-US" sz="2400" b="1" dirty="0">
                <a:solidFill>
                  <a:schemeClr val="accent1">
                    <a:lumMod val="50000"/>
                  </a:schemeClr>
                </a:solidFill>
                <a:latin typeface="Calibri" panose="020F0502020204030204"/>
              </a:rPr>
              <a:t> et de </a:t>
            </a:r>
            <a:r>
              <a:rPr lang="en-US" sz="2400" b="1" dirty="0" err="1">
                <a:solidFill>
                  <a:schemeClr val="accent1">
                    <a:lumMod val="50000"/>
                  </a:schemeClr>
                </a:solidFill>
                <a:latin typeface="Calibri" panose="020F0502020204030204"/>
              </a:rPr>
              <a:t>votre</a:t>
            </a:r>
            <a:r>
              <a:rPr lang="en-US" sz="2400" b="1" dirty="0">
                <a:solidFill>
                  <a:schemeClr val="accent1">
                    <a:lumMod val="50000"/>
                  </a:schemeClr>
                </a:solidFill>
                <a:latin typeface="Calibri" panose="020F0502020204030204"/>
              </a:rPr>
              <a:t> </a:t>
            </a:r>
            <a:r>
              <a:rPr lang="en-US" sz="2400" b="1" dirty="0" err="1">
                <a:solidFill>
                  <a:schemeClr val="accent1">
                    <a:lumMod val="50000"/>
                  </a:schemeClr>
                </a:solidFill>
                <a:latin typeface="Calibri" panose="020F0502020204030204"/>
              </a:rPr>
              <a:t>peau</a:t>
            </a:r>
            <a:r>
              <a:rPr lang="en-US" sz="2400" b="1" dirty="0">
                <a:solidFill>
                  <a:schemeClr val="accent1">
                    <a:lumMod val="50000"/>
                  </a:schemeClr>
                </a:solidFill>
                <a:latin typeface="Calibri" panose="020F0502020204030204"/>
              </a:rPr>
              <a:t> face à la pollution</a:t>
            </a:r>
            <a:r>
              <a:rPr lang="en-US" sz="2000" dirty="0">
                <a:solidFill>
                  <a:prstClr val="black"/>
                </a:solidFill>
                <a:latin typeface="Calibri" panose="020F0502020204030204"/>
              </a:rPr>
              <a:t>, </a:t>
            </a:r>
            <a:r>
              <a:rPr lang="en-US" sz="2000" dirty="0" err="1">
                <a:solidFill>
                  <a:prstClr val="black"/>
                </a:solidFill>
                <a:latin typeface="Calibri" panose="020F0502020204030204"/>
              </a:rPr>
              <a:t>optez</a:t>
            </a:r>
            <a:r>
              <a:rPr lang="en-US" sz="2000" dirty="0">
                <a:solidFill>
                  <a:prstClr val="black"/>
                </a:solidFill>
                <a:latin typeface="Calibri" panose="020F0502020204030204"/>
              </a:rPr>
              <a:t> pour </a:t>
            </a:r>
            <a:r>
              <a:rPr lang="en-US" sz="2000" dirty="0" err="1">
                <a:solidFill>
                  <a:prstClr val="black"/>
                </a:solidFill>
                <a:latin typeface="Calibri" panose="020F0502020204030204"/>
              </a:rPr>
              <a:t>une</a:t>
            </a:r>
            <a:r>
              <a:rPr lang="en-US" sz="2000" dirty="0">
                <a:solidFill>
                  <a:prstClr val="black"/>
                </a:solidFill>
                <a:latin typeface="Calibri" panose="020F0502020204030204"/>
              </a:rPr>
              <a:t> alimentation </a:t>
            </a:r>
            <a:r>
              <a:rPr lang="en-US" sz="2000" dirty="0" err="1">
                <a:solidFill>
                  <a:prstClr val="black"/>
                </a:solidFill>
                <a:latin typeface="Calibri" panose="020F0502020204030204"/>
              </a:rPr>
              <a:t>équilibrée</a:t>
            </a:r>
            <a:r>
              <a:rPr lang="en-US" sz="2000" dirty="0">
                <a:solidFill>
                  <a:prstClr val="black"/>
                </a:solidFill>
                <a:latin typeface="Calibri" panose="020F0502020204030204"/>
              </a:rPr>
              <a:t> et riche en fruits et </a:t>
            </a:r>
            <a:r>
              <a:rPr lang="en-US" sz="2000" dirty="0" err="1">
                <a:solidFill>
                  <a:prstClr val="black"/>
                </a:solidFill>
                <a:latin typeface="Calibri" panose="020F0502020204030204"/>
              </a:rPr>
              <a:t>légumes</a:t>
            </a:r>
            <a:r>
              <a:rPr lang="en-US" sz="2000" dirty="0">
                <a:solidFill>
                  <a:prstClr val="black"/>
                </a:solidFill>
                <a:latin typeface="Calibri" panose="020F0502020204030204"/>
              </a:rPr>
              <a:t>. </a:t>
            </a:r>
          </a:p>
          <a:p>
            <a:pPr marR="0" lvl="0" fontAlgn="auto">
              <a:lnSpc>
                <a:spcPct val="150000"/>
              </a:lnSpc>
              <a:spcBef>
                <a:spcPts val="1000"/>
              </a:spcBef>
              <a:spcAft>
                <a:spcPts val="0"/>
              </a:spcAft>
              <a:buClrTx/>
              <a:buSzTx/>
              <a:tabLst/>
              <a:defRPr/>
            </a:pPr>
            <a:r>
              <a:rPr lang="en-US" sz="2000" dirty="0" err="1">
                <a:solidFill>
                  <a:prstClr val="black"/>
                </a:solidFill>
                <a:latin typeface="Calibri" panose="020F0502020204030204"/>
              </a:rPr>
              <a:t>Vous</a:t>
            </a:r>
            <a:r>
              <a:rPr lang="en-US" sz="2000" dirty="0">
                <a:solidFill>
                  <a:prstClr val="black"/>
                </a:solidFill>
                <a:latin typeface="Calibri" panose="020F0502020204030204"/>
              </a:rPr>
              <a:t> </a:t>
            </a:r>
            <a:r>
              <a:rPr lang="en-US" sz="2000" dirty="0" err="1">
                <a:solidFill>
                  <a:prstClr val="black"/>
                </a:solidFill>
                <a:latin typeface="Calibri" panose="020F0502020204030204"/>
              </a:rPr>
              <a:t>ferez</a:t>
            </a:r>
            <a:r>
              <a:rPr lang="en-US" sz="2000" dirty="0">
                <a:solidFill>
                  <a:prstClr val="black"/>
                </a:solidFill>
                <a:latin typeface="Calibri" panose="020F0502020204030204"/>
              </a:rPr>
              <a:t> </a:t>
            </a:r>
            <a:r>
              <a:rPr lang="en-US" sz="2000" dirty="0" err="1">
                <a:solidFill>
                  <a:prstClr val="black"/>
                </a:solidFill>
                <a:latin typeface="Calibri" panose="020F0502020204030204"/>
              </a:rPr>
              <a:t>ainsi</a:t>
            </a:r>
            <a:r>
              <a:rPr lang="en-US" sz="2000" dirty="0">
                <a:solidFill>
                  <a:prstClr val="black"/>
                </a:solidFill>
                <a:latin typeface="Calibri" panose="020F0502020204030204"/>
              </a:rPr>
              <a:t> le plein de </a:t>
            </a:r>
            <a:r>
              <a:rPr lang="en-US" sz="2000" dirty="0" err="1">
                <a:solidFill>
                  <a:prstClr val="black"/>
                </a:solidFill>
                <a:latin typeface="Calibri" panose="020F0502020204030204"/>
              </a:rPr>
              <a:t>vitamine</a:t>
            </a:r>
            <a:r>
              <a:rPr lang="en-US" sz="2000" dirty="0">
                <a:solidFill>
                  <a:prstClr val="black"/>
                </a:solidFill>
                <a:latin typeface="Calibri" panose="020F0502020204030204"/>
              </a:rPr>
              <a:t> A (carotte, </a:t>
            </a:r>
            <a:r>
              <a:rPr lang="en-US" sz="2000" dirty="0" err="1">
                <a:solidFill>
                  <a:prstClr val="black"/>
                </a:solidFill>
                <a:latin typeface="Calibri" panose="020F0502020204030204"/>
              </a:rPr>
              <a:t>épinard</a:t>
            </a:r>
            <a:r>
              <a:rPr lang="en-US" sz="2000" dirty="0">
                <a:solidFill>
                  <a:prstClr val="black"/>
                </a:solidFill>
                <a:latin typeface="Calibri" panose="020F0502020204030204"/>
              </a:rPr>
              <a:t>, </a:t>
            </a:r>
            <a:r>
              <a:rPr lang="en-US" sz="2000" dirty="0" err="1">
                <a:solidFill>
                  <a:prstClr val="black"/>
                </a:solidFill>
                <a:latin typeface="Calibri" panose="020F0502020204030204"/>
              </a:rPr>
              <a:t>tomate</a:t>
            </a:r>
            <a:r>
              <a:rPr lang="en-US" sz="2000" dirty="0">
                <a:solidFill>
                  <a:prstClr val="black"/>
                </a:solidFill>
                <a:latin typeface="Calibri" panose="020F0502020204030204"/>
              </a:rPr>
              <a:t>…), de </a:t>
            </a:r>
            <a:r>
              <a:rPr lang="en-US" sz="2000" dirty="0" err="1">
                <a:solidFill>
                  <a:prstClr val="black"/>
                </a:solidFill>
                <a:latin typeface="Calibri" panose="020F0502020204030204"/>
              </a:rPr>
              <a:t>vitamine</a:t>
            </a:r>
            <a:r>
              <a:rPr lang="en-US" sz="2000" dirty="0">
                <a:solidFill>
                  <a:prstClr val="black"/>
                </a:solidFill>
                <a:latin typeface="Calibri" panose="020F0502020204030204"/>
              </a:rPr>
              <a:t> C (kiwi, orange…), de </a:t>
            </a:r>
            <a:r>
              <a:rPr lang="en-US" sz="2000" dirty="0" err="1">
                <a:solidFill>
                  <a:prstClr val="black"/>
                </a:solidFill>
                <a:latin typeface="Calibri" panose="020F0502020204030204"/>
              </a:rPr>
              <a:t>vitamine</a:t>
            </a:r>
            <a:r>
              <a:rPr lang="en-US" sz="2000" dirty="0">
                <a:solidFill>
                  <a:prstClr val="black"/>
                </a:solidFill>
                <a:latin typeface="Calibri" panose="020F0502020204030204"/>
              </a:rPr>
              <a:t> D (lait, oeuf…) et de </a:t>
            </a:r>
            <a:r>
              <a:rPr lang="en-US" sz="2000" dirty="0" err="1">
                <a:solidFill>
                  <a:prstClr val="black"/>
                </a:solidFill>
                <a:latin typeface="Calibri" panose="020F0502020204030204"/>
              </a:rPr>
              <a:t>vitamine</a:t>
            </a:r>
            <a:r>
              <a:rPr lang="en-US" sz="2000" dirty="0">
                <a:solidFill>
                  <a:prstClr val="black"/>
                </a:solidFill>
                <a:latin typeface="Calibri" panose="020F0502020204030204"/>
              </a:rPr>
              <a:t> E (</a:t>
            </a:r>
            <a:r>
              <a:rPr lang="en-US" sz="2000" dirty="0" err="1">
                <a:solidFill>
                  <a:prstClr val="black"/>
                </a:solidFill>
                <a:latin typeface="Calibri" panose="020F0502020204030204"/>
              </a:rPr>
              <a:t>amande</a:t>
            </a:r>
            <a:r>
              <a:rPr lang="en-US" sz="2000" dirty="0">
                <a:solidFill>
                  <a:prstClr val="black"/>
                </a:solidFill>
                <a:latin typeface="Calibri" panose="020F0502020204030204"/>
              </a:rPr>
              <a:t>, noisette, sardine…). </a:t>
            </a:r>
          </a:p>
          <a:p>
            <a:pPr marR="0" lvl="0" fontAlgn="auto">
              <a:lnSpc>
                <a:spcPct val="150000"/>
              </a:lnSpc>
              <a:spcBef>
                <a:spcPts val="1000"/>
              </a:spcBef>
              <a:spcAft>
                <a:spcPts val="0"/>
              </a:spcAft>
              <a:buClrTx/>
              <a:buSzTx/>
              <a:tabLst/>
              <a:defRPr/>
            </a:pPr>
            <a:r>
              <a:rPr lang="en-US" sz="2000" dirty="0" err="1">
                <a:solidFill>
                  <a:prstClr val="black"/>
                </a:solidFill>
                <a:latin typeface="Calibri" panose="020F0502020204030204"/>
              </a:rPr>
              <a:t>N’oubliez</a:t>
            </a:r>
            <a:r>
              <a:rPr lang="en-US" sz="2000" dirty="0">
                <a:solidFill>
                  <a:prstClr val="black"/>
                </a:solidFill>
                <a:latin typeface="Calibri" panose="020F0502020204030204"/>
              </a:rPr>
              <a:t> pas </a:t>
            </a:r>
            <a:r>
              <a:rPr lang="en-US" sz="2000" dirty="0" err="1">
                <a:solidFill>
                  <a:prstClr val="black"/>
                </a:solidFill>
                <a:latin typeface="Calibri" panose="020F0502020204030204"/>
              </a:rPr>
              <a:t>aussi</a:t>
            </a:r>
            <a:r>
              <a:rPr lang="en-US" sz="2000" dirty="0">
                <a:solidFill>
                  <a:prstClr val="black"/>
                </a:solidFill>
                <a:latin typeface="Calibri" panose="020F0502020204030204"/>
              </a:rPr>
              <a:t> de </a:t>
            </a:r>
            <a:r>
              <a:rPr lang="en-US" sz="2000" dirty="0" err="1">
                <a:solidFill>
                  <a:prstClr val="black"/>
                </a:solidFill>
                <a:latin typeface="Calibri" panose="020F0502020204030204"/>
              </a:rPr>
              <a:t>privilégier</a:t>
            </a:r>
            <a:r>
              <a:rPr lang="en-US" sz="2000" dirty="0">
                <a:solidFill>
                  <a:prstClr val="black"/>
                </a:solidFill>
                <a:latin typeface="Calibri" panose="020F0502020204030204"/>
              </a:rPr>
              <a:t> des aliments riches en </a:t>
            </a:r>
            <a:r>
              <a:rPr lang="en-US" sz="2000" dirty="0" err="1">
                <a:solidFill>
                  <a:prstClr val="black"/>
                </a:solidFill>
                <a:latin typeface="Calibri" panose="020F0502020204030204"/>
              </a:rPr>
              <a:t>bêta-carotène</a:t>
            </a:r>
            <a:r>
              <a:rPr lang="en-US" sz="2000" dirty="0">
                <a:solidFill>
                  <a:prstClr val="black"/>
                </a:solidFill>
                <a:latin typeface="Calibri" panose="020F0502020204030204"/>
              </a:rPr>
              <a:t> ( </a:t>
            </a:r>
            <a:r>
              <a:rPr lang="en-US" sz="2000" dirty="0" err="1">
                <a:solidFill>
                  <a:prstClr val="black"/>
                </a:solidFill>
                <a:latin typeface="Calibri" panose="020F0502020204030204"/>
              </a:rPr>
              <a:t>patate</a:t>
            </a:r>
            <a:r>
              <a:rPr lang="en-US" sz="2000" dirty="0">
                <a:solidFill>
                  <a:prstClr val="black"/>
                </a:solidFill>
                <a:latin typeface="Calibri" panose="020F0502020204030204"/>
              </a:rPr>
              <a:t> </a:t>
            </a:r>
            <a:r>
              <a:rPr lang="en-US" sz="2000" dirty="0" err="1">
                <a:solidFill>
                  <a:prstClr val="black"/>
                </a:solidFill>
                <a:latin typeface="Calibri" panose="020F0502020204030204"/>
              </a:rPr>
              <a:t>douce</a:t>
            </a:r>
            <a:r>
              <a:rPr lang="en-US" sz="2000" dirty="0">
                <a:solidFill>
                  <a:prstClr val="black"/>
                </a:solidFill>
                <a:latin typeface="Calibri" panose="020F0502020204030204"/>
              </a:rPr>
              <a:t>, </a:t>
            </a:r>
            <a:r>
              <a:rPr lang="en-US" sz="2000" dirty="0" err="1">
                <a:solidFill>
                  <a:prstClr val="black"/>
                </a:solidFill>
                <a:latin typeface="Calibri" panose="020F0502020204030204"/>
              </a:rPr>
              <a:t>laitue</a:t>
            </a:r>
            <a:r>
              <a:rPr lang="en-US" sz="2000" dirty="0">
                <a:solidFill>
                  <a:prstClr val="black"/>
                </a:solidFill>
                <a:latin typeface="Calibri" panose="020F0502020204030204"/>
              </a:rPr>
              <a:t>, </a:t>
            </a:r>
            <a:r>
              <a:rPr lang="en-US" sz="2000" dirty="0" err="1">
                <a:solidFill>
                  <a:prstClr val="black"/>
                </a:solidFill>
                <a:latin typeface="Calibri" panose="020F0502020204030204"/>
              </a:rPr>
              <a:t>persil</a:t>
            </a:r>
            <a:r>
              <a:rPr lang="en-US" sz="2000" dirty="0">
                <a:solidFill>
                  <a:prstClr val="black"/>
                </a:solidFill>
                <a:latin typeface="Calibri" panose="020F0502020204030204"/>
              </a:rPr>
              <a:t>…), </a:t>
            </a:r>
          </a:p>
          <a:p>
            <a:pPr marR="0" lvl="0" fontAlgn="auto">
              <a:lnSpc>
                <a:spcPct val="150000"/>
              </a:lnSpc>
              <a:spcBef>
                <a:spcPts val="1000"/>
              </a:spcBef>
              <a:spcAft>
                <a:spcPts val="0"/>
              </a:spcAft>
              <a:buClrTx/>
              <a:buSzTx/>
              <a:tabLst/>
              <a:defRPr/>
            </a:pPr>
            <a:r>
              <a:rPr lang="en-US" sz="2000" dirty="0">
                <a:solidFill>
                  <a:prstClr val="black"/>
                </a:solidFill>
                <a:latin typeface="Calibri" panose="020F0502020204030204"/>
              </a:rPr>
              <a:t>En </a:t>
            </a:r>
            <a:r>
              <a:rPr lang="en-US" sz="2000" dirty="0" err="1">
                <a:solidFill>
                  <a:prstClr val="black"/>
                </a:solidFill>
                <a:latin typeface="Calibri" panose="020F0502020204030204"/>
              </a:rPr>
              <a:t>oméga</a:t>
            </a:r>
            <a:r>
              <a:rPr lang="en-US" sz="2000" dirty="0">
                <a:solidFill>
                  <a:prstClr val="black"/>
                </a:solidFill>
                <a:latin typeface="Calibri" panose="020F0502020204030204"/>
              </a:rPr>
              <a:t> 3 (</a:t>
            </a:r>
            <a:r>
              <a:rPr lang="en-US" sz="2000" dirty="0" err="1">
                <a:solidFill>
                  <a:prstClr val="black"/>
                </a:solidFill>
                <a:latin typeface="Calibri" panose="020F0502020204030204"/>
              </a:rPr>
              <a:t>saumon</a:t>
            </a:r>
            <a:r>
              <a:rPr lang="en-US" sz="2000" dirty="0">
                <a:solidFill>
                  <a:prstClr val="black"/>
                </a:solidFill>
                <a:latin typeface="Calibri" panose="020F0502020204030204"/>
              </a:rPr>
              <a:t>, </a:t>
            </a:r>
            <a:r>
              <a:rPr lang="en-US" sz="2000" dirty="0" err="1">
                <a:solidFill>
                  <a:prstClr val="black"/>
                </a:solidFill>
                <a:latin typeface="Calibri" panose="020F0502020204030204"/>
              </a:rPr>
              <a:t>hareng</a:t>
            </a:r>
            <a:r>
              <a:rPr lang="en-US" sz="2000" dirty="0">
                <a:solidFill>
                  <a:prstClr val="black"/>
                </a:solidFill>
                <a:latin typeface="Calibri" panose="020F0502020204030204"/>
              </a:rPr>
              <a:t>…), en </a:t>
            </a:r>
            <a:r>
              <a:rPr lang="en-US" sz="2000" dirty="0" err="1">
                <a:solidFill>
                  <a:prstClr val="black"/>
                </a:solidFill>
                <a:latin typeface="Calibri" panose="020F0502020204030204"/>
                <a:hlinkClick r:id="rId2">
                  <a:extLst>
                    <a:ext uri="{A12FA001-AC4F-418D-AE19-62706E023703}">
                      <ahyp:hlinkClr xmlns:ahyp="http://schemas.microsoft.com/office/drawing/2018/hyperlinkcolor" val="tx"/>
                    </a:ext>
                  </a:extLst>
                </a:hlinkClick>
              </a:rPr>
              <a:t>lutéine</a:t>
            </a:r>
            <a:r>
              <a:rPr lang="en-US" sz="2000" dirty="0">
                <a:solidFill>
                  <a:prstClr val="black"/>
                </a:solidFill>
                <a:latin typeface="Calibri" panose="020F0502020204030204"/>
              </a:rPr>
              <a:t> (chou, </a:t>
            </a:r>
            <a:r>
              <a:rPr lang="en-US" sz="2000" dirty="0" err="1">
                <a:solidFill>
                  <a:prstClr val="black"/>
                </a:solidFill>
                <a:latin typeface="Calibri" panose="020F0502020204030204"/>
              </a:rPr>
              <a:t>maïs</a:t>
            </a:r>
            <a:r>
              <a:rPr lang="en-US" sz="2000" dirty="0">
                <a:solidFill>
                  <a:prstClr val="black"/>
                </a:solidFill>
                <a:latin typeface="Calibri" panose="020F0502020204030204"/>
              </a:rPr>
              <a:t>…) et en zinc (</a:t>
            </a:r>
            <a:r>
              <a:rPr lang="en-US" sz="2000" dirty="0" err="1">
                <a:solidFill>
                  <a:prstClr val="black"/>
                </a:solidFill>
                <a:latin typeface="Calibri" panose="020F0502020204030204"/>
              </a:rPr>
              <a:t>huître</a:t>
            </a:r>
            <a:r>
              <a:rPr lang="en-US" sz="2000" dirty="0">
                <a:solidFill>
                  <a:prstClr val="black"/>
                </a:solidFill>
                <a:latin typeface="Calibri" panose="020F0502020204030204"/>
              </a:rPr>
              <a:t>, poulet…).</a:t>
            </a:r>
          </a:p>
        </p:txBody>
      </p:sp>
    </p:spTree>
    <p:extLst>
      <p:ext uri="{BB962C8B-B14F-4D97-AF65-F5344CB8AC3E}">
        <p14:creationId xmlns:p14="http://schemas.microsoft.com/office/powerpoint/2010/main" val="162629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96DC62D-344C-4DF1-ACD7-C72E6130CB7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94" r="9588" b="2511"/>
          <a:stretch/>
        </p:blipFill>
        <p:spPr>
          <a:xfrm>
            <a:off x="7593108" y="2414437"/>
            <a:ext cx="4577003" cy="4253491"/>
          </a:xfrm>
          <a:prstGeom prst="rect">
            <a:avLst/>
          </a:prstGeom>
        </p:spPr>
      </p:pic>
      <p:sp>
        <p:nvSpPr>
          <p:cNvPr id="3" name="ZoneTexte 2">
            <a:extLst>
              <a:ext uri="{FF2B5EF4-FFF2-40B4-BE49-F238E27FC236}">
                <a16:creationId xmlns:a16="http://schemas.microsoft.com/office/drawing/2014/main" id="{34A48ECA-82B9-4560-897A-71917AC31A62}"/>
              </a:ext>
            </a:extLst>
          </p:cNvPr>
          <p:cNvSpPr txBox="1"/>
          <p:nvPr/>
        </p:nvSpPr>
        <p:spPr>
          <a:xfrm>
            <a:off x="289229" y="2574618"/>
            <a:ext cx="6893816" cy="957775"/>
          </a:xfrm>
          <a:prstGeom prst="rect">
            <a:avLst/>
          </a:prstGeom>
          <a:solidFill>
            <a:schemeClr val="accent1">
              <a:lumMod val="20000"/>
              <a:lumOff val="80000"/>
            </a:schemeClr>
          </a:solidFill>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lang="en-US" dirty="0" err="1">
                <a:solidFill>
                  <a:prstClr val="black"/>
                </a:solidFill>
                <a:latin typeface="Calibri" panose="020F0502020204030204"/>
              </a:rPr>
              <a:t>Eviter</a:t>
            </a:r>
            <a:r>
              <a:rPr lang="en-US" dirty="0">
                <a:solidFill>
                  <a:prstClr val="black"/>
                </a:solidFill>
                <a:latin typeface="Calibri" panose="020F0502020204030204"/>
              </a:rPr>
              <a:t> </a:t>
            </a:r>
            <a:r>
              <a:rPr lang="en-US" dirty="0" err="1">
                <a:solidFill>
                  <a:prstClr val="black"/>
                </a:solidFill>
                <a:latin typeface="Calibri" panose="020F0502020204030204"/>
              </a:rPr>
              <a:t>d'utiliser</a:t>
            </a:r>
            <a:r>
              <a:rPr lang="en-US" dirty="0">
                <a:solidFill>
                  <a:prstClr val="black"/>
                </a:solidFill>
                <a:latin typeface="Calibri" panose="020F0502020204030204"/>
              </a:rPr>
              <a:t> </a:t>
            </a:r>
            <a:r>
              <a:rPr lang="en-US" dirty="0" err="1">
                <a:solidFill>
                  <a:prstClr val="black"/>
                </a:solidFill>
                <a:latin typeface="Calibri" panose="020F0502020204030204"/>
              </a:rPr>
              <a:t>sa</a:t>
            </a:r>
            <a:r>
              <a:rPr lang="en-US" dirty="0">
                <a:solidFill>
                  <a:prstClr val="black"/>
                </a:solidFill>
                <a:latin typeface="Calibri" panose="020F0502020204030204"/>
              </a:rPr>
              <a:t> </a:t>
            </a:r>
            <a:r>
              <a:rPr lang="en-US" dirty="0" err="1">
                <a:solidFill>
                  <a:prstClr val="black"/>
                </a:solidFill>
                <a:latin typeface="Calibri" panose="020F0502020204030204"/>
              </a:rPr>
              <a:t>tablette</a:t>
            </a:r>
            <a:r>
              <a:rPr lang="en-US" dirty="0">
                <a:solidFill>
                  <a:prstClr val="black"/>
                </a:solidFill>
                <a:latin typeface="Calibri" panose="020F0502020204030204"/>
              </a:rPr>
              <a:t> </a:t>
            </a:r>
            <a:r>
              <a:rPr lang="en-US" dirty="0" err="1">
                <a:solidFill>
                  <a:prstClr val="black"/>
                </a:solidFill>
                <a:latin typeface="Calibri" panose="020F0502020204030204"/>
              </a:rPr>
              <a:t>téléphone</a:t>
            </a:r>
            <a:r>
              <a:rPr lang="en-US" dirty="0">
                <a:solidFill>
                  <a:prstClr val="black"/>
                </a:solidFill>
                <a:latin typeface="Calibri" panose="020F0502020204030204"/>
              </a:rPr>
              <a:t> </a:t>
            </a:r>
            <a:r>
              <a:rPr lang="en-US" dirty="0" err="1">
                <a:solidFill>
                  <a:prstClr val="black"/>
                </a:solidFill>
                <a:latin typeface="Calibri" panose="020F0502020204030204"/>
              </a:rPr>
              <a:t>ou</a:t>
            </a:r>
            <a:r>
              <a:rPr lang="en-US" dirty="0">
                <a:solidFill>
                  <a:prstClr val="black"/>
                </a:solidFill>
                <a:latin typeface="Calibri" panose="020F0502020204030204"/>
              </a:rPr>
              <a:t> </a:t>
            </a:r>
            <a:r>
              <a:rPr lang="en-US" dirty="0" err="1">
                <a:solidFill>
                  <a:prstClr val="black"/>
                </a:solidFill>
                <a:latin typeface="Calibri" panose="020F0502020204030204"/>
              </a:rPr>
              <a:t>ordinateur</a:t>
            </a:r>
            <a:r>
              <a:rPr lang="en-US" dirty="0">
                <a:solidFill>
                  <a:prstClr val="black"/>
                </a:solidFill>
                <a:latin typeface="Calibri" panose="020F0502020204030204"/>
              </a:rPr>
              <a:t> </a:t>
            </a:r>
            <a:r>
              <a:rPr lang="en-US" dirty="0" err="1">
                <a:solidFill>
                  <a:prstClr val="black"/>
                </a:solidFill>
                <a:latin typeface="Calibri" panose="020F0502020204030204"/>
              </a:rPr>
              <a:t>avant</a:t>
            </a:r>
            <a:r>
              <a:rPr lang="en-US" dirty="0">
                <a:solidFill>
                  <a:prstClr val="black"/>
                </a:solidFill>
                <a:latin typeface="Calibri" panose="020F0502020204030204"/>
              </a:rPr>
              <a:t> </a:t>
            </a:r>
            <a:r>
              <a:rPr lang="en-US" dirty="0" err="1">
                <a:solidFill>
                  <a:prstClr val="black"/>
                </a:solidFill>
                <a:latin typeface="Calibri" panose="020F0502020204030204"/>
              </a:rPr>
              <a:t>d'aller</a:t>
            </a:r>
            <a:r>
              <a:rPr lang="en-US" dirty="0">
                <a:solidFill>
                  <a:prstClr val="black"/>
                </a:solidFill>
                <a:latin typeface="Calibri" panose="020F0502020204030204"/>
              </a:rPr>
              <a:t> au lit </a:t>
            </a:r>
            <a:r>
              <a:rPr lang="en-US" dirty="0" err="1">
                <a:solidFill>
                  <a:prstClr val="black"/>
                </a:solidFill>
                <a:latin typeface="Calibri" panose="020F0502020204030204"/>
              </a:rPr>
              <a:t>ou</a:t>
            </a:r>
            <a:r>
              <a:rPr lang="en-US" dirty="0">
                <a:solidFill>
                  <a:prstClr val="black"/>
                </a:solidFill>
                <a:latin typeface="Calibri" panose="020F0502020204030204"/>
              </a:rPr>
              <a:t> du </a:t>
            </a:r>
            <a:r>
              <a:rPr lang="en-US" dirty="0" err="1">
                <a:solidFill>
                  <a:prstClr val="black"/>
                </a:solidFill>
                <a:latin typeface="Calibri" panose="020F0502020204030204"/>
              </a:rPr>
              <a:t>moins</a:t>
            </a:r>
            <a:r>
              <a:rPr lang="en-US" dirty="0">
                <a:solidFill>
                  <a:prstClr val="black"/>
                </a:solidFill>
                <a:latin typeface="Calibri" panose="020F0502020204030204"/>
              </a:rPr>
              <a:t> de </a:t>
            </a:r>
            <a:r>
              <a:rPr lang="en-US" dirty="0" err="1">
                <a:solidFill>
                  <a:prstClr val="black"/>
                </a:solidFill>
                <a:latin typeface="Calibri" panose="020F0502020204030204"/>
              </a:rPr>
              <a:t>réguler</a:t>
            </a:r>
            <a:r>
              <a:rPr lang="en-US" dirty="0">
                <a:solidFill>
                  <a:prstClr val="black"/>
                </a:solidFill>
                <a:latin typeface="Calibri" panose="020F0502020204030204"/>
              </a:rPr>
              <a:t> la </a:t>
            </a:r>
            <a:r>
              <a:rPr lang="en-US" dirty="0" err="1">
                <a:solidFill>
                  <a:prstClr val="black"/>
                </a:solidFill>
                <a:latin typeface="Calibri" panose="020F0502020204030204"/>
              </a:rPr>
              <a:t>luminosité</a:t>
            </a:r>
            <a:r>
              <a:rPr lang="en-US" dirty="0">
                <a:solidFill>
                  <a:prstClr val="black"/>
                </a:solidFill>
                <a:latin typeface="Calibri" panose="020F0502020204030204"/>
              </a:rPr>
              <a:t> de son </a:t>
            </a:r>
            <a:r>
              <a:rPr lang="en-US" dirty="0" err="1">
                <a:solidFill>
                  <a:prstClr val="black"/>
                </a:solidFill>
                <a:latin typeface="Calibri" panose="020F0502020204030204"/>
              </a:rPr>
              <a:t>écran</a:t>
            </a:r>
            <a:r>
              <a:rPr lang="en-US" dirty="0">
                <a:solidFill>
                  <a:prstClr val="black"/>
                </a:solidFill>
                <a:latin typeface="Calibri" panose="020F0502020204030204"/>
              </a:rPr>
              <a:t> </a:t>
            </a:r>
            <a:r>
              <a:rPr lang="en-US" dirty="0" err="1">
                <a:solidFill>
                  <a:prstClr val="black"/>
                </a:solidFill>
                <a:latin typeface="Calibri" panose="020F0502020204030204"/>
              </a:rPr>
              <a:t>s'équiper</a:t>
            </a:r>
            <a:r>
              <a:rPr lang="en-US" dirty="0">
                <a:solidFill>
                  <a:prstClr val="black"/>
                </a:solidFill>
                <a:latin typeface="Calibri" panose="020F0502020204030204"/>
              </a:rPr>
              <a:t> de lunettes anti lumière bleu la </a:t>
            </a:r>
            <a:r>
              <a:rPr lang="en-US" dirty="0" err="1">
                <a:solidFill>
                  <a:prstClr val="black"/>
                </a:solidFill>
                <a:latin typeface="Calibri" panose="020F0502020204030204"/>
              </a:rPr>
              <a:t>rétine</a:t>
            </a:r>
            <a:r>
              <a:rPr lang="en-US" dirty="0">
                <a:solidFill>
                  <a:prstClr val="black"/>
                </a:solidFill>
                <a:latin typeface="Calibri" panose="020F0502020204030204"/>
              </a:rPr>
              <a:t> sera </a:t>
            </a:r>
            <a:r>
              <a:rPr lang="en-US" dirty="0" err="1">
                <a:solidFill>
                  <a:prstClr val="black"/>
                </a:solidFill>
                <a:latin typeface="Calibri" panose="020F0502020204030204"/>
              </a:rPr>
              <a:t>alors</a:t>
            </a:r>
            <a:r>
              <a:rPr lang="en-US" dirty="0">
                <a:solidFill>
                  <a:prstClr val="black"/>
                </a:solidFill>
                <a:latin typeface="Calibri" panose="020F0502020204030204"/>
              </a:rPr>
              <a:t> protégée .</a:t>
            </a:r>
          </a:p>
          <a:p>
            <a:pPr marL="0" marR="0" lvl="0" indent="-228600" fontAlgn="auto">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p:txBody>
      </p:sp>
      <p:sp>
        <p:nvSpPr>
          <p:cNvPr id="23" name="ZoneTexte 22">
            <a:extLst>
              <a:ext uri="{FF2B5EF4-FFF2-40B4-BE49-F238E27FC236}">
                <a16:creationId xmlns:a16="http://schemas.microsoft.com/office/drawing/2014/main" id="{86E7484D-54E6-474A-AE48-AA6347318190}"/>
              </a:ext>
            </a:extLst>
          </p:cNvPr>
          <p:cNvSpPr txBox="1"/>
          <p:nvPr/>
        </p:nvSpPr>
        <p:spPr>
          <a:xfrm>
            <a:off x="142874" y="425822"/>
            <a:ext cx="7829872" cy="1778949"/>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ALCOOL et TABAC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Les effets nocifs de l’alcool et du tabac sur notre santé ne sont plus à démontrer. Cependant, saviez-vous qu’ils pouvaient aussi avoir un impact sur la santé de nos yeux ? En effet, une consommation excessive d’alcool augmente le risque de dégénérescence maculaire, tout comme le tabac.</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Une seule chose à faire : </a:t>
            </a:r>
            <a:r>
              <a:rPr kumimoji="0" lang="fr-FR" sz="1400" b="1" i="0" u="sng" strike="noStrike" kern="1200" cap="none" spc="0" normalizeH="0" baseline="0" noProof="0" dirty="0">
                <a:ln>
                  <a:noFill/>
                </a:ln>
                <a:solidFill>
                  <a:prstClr val="black"/>
                </a:solidFill>
                <a:effectLst/>
                <a:uLnTx/>
                <a:uFillTx/>
                <a:latin typeface="Calibri" panose="020F0502020204030204"/>
                <a:ea typeface="+mn-ea"/>
                <a:cs typeface="+mn-cs"/>
              </a:rPr>
              <a:t>Diminuer drastiquement ou arrêter définitivement</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ZoneTexte 26">
            <a:extLst>
              <a:ext uri="{FF2B5EF4-FFF2-40B4-BE49-F238E27FC236}">
                <a16:creationId xmlns:a16="http://schemas.microsoft.com/office/drawing/2014/main" id="{2277ACF0-52A7-41B9-8CF9-CF0B047377EC}"/>
              </a:ext>
            </a:extLst>
          </p:cNvPr>
          <p:cNvSpPr txBox="1"/>
          <p:nvPr/>
        </p:nvSpPr>
        <p:spPr>
          <a:xfrm>
            <a:off x="341557" y="4051817"/>
            <a:ext cx="7046519" cy="978729"/>
          </a:xfrm>
          <a:prstGeom prst="rect">
            <a:avLst/>
          </a:prstGeom>
          <a:solidFill>
            <a:schemeClr val="accent1">
              <a:lumMod val="20000"/>
              <a:lumOff val="80000"/>
            </a:schemeClr>
          </a:solidFill>
        </p:spPr>
        <p:txBody>
          <a:bodyPr wrap="square">
            <a:spAutoFit/>
          </a:bodyPr>
          <a:lstStyle/>
          <a:p>
            <a:pPr marR="0" lvl="0" algn="just" defTabSz="914400" rtl="0" eaLnBrk="1" fontAlgn="auto" latinLnBrk="0" hangingPunct="1">
              <a:lnSpc>
                <a:spcPct val="90000"/>
              </a:lnSpc>
              <a:spcBef>
                <a:spcPts val="1000"/>
              </a:spcBef>
              <a:spcAft>
                <a:spcPts val="0"/>
              </a:spcAft>
              <a:buClrTx/>
              <a:buSzTx/>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Les jours de grands pics de pollution, ne quittez pas vos lunettes de soleil à l’extérieur afin de limiter au maximum le contact avec les polluants. Enfin, essayez d’éviter au maximum de vous frotter les yeux afin de ne pas accentuer le phénomène.</a:t>
            </a:r>
          </a:p>
        </p:txBody>
      </p:sp>
    </p:spTree>
    <p:extLst>
      <p:ext uri="{BB962C8B-B14F-4D97-AF65-F5344CB8AC3E}">
        <p14:creationId xmlns:p14="http://schemas.microsoft.com/office/powerpoint/2010/main" val="177766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A396B23-C800-433C-9A60-27A87F2095F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8191013" y="2804858"/>
            <a:ext cx="3412042" cy="341204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ZoneTexte 3">
            <a:extLst>
              <a:ext uri="{FF2B5EF4-FFF2-40B4-BE49-F238E27FC236}">
                <a16:creationId xmlns:a16="http://schemas.microsoft.com/office/drawing/2014/main" id="{E02E6276-754E-4EFE-8EDF-197540403BC4}"/>
              </a:ext>
            </a:extLst>
          </p:cNvPr>
          <p:cNvSpPr txBox="1"/>
          <p:nvPr/>
        </p:nvSpPr>
        <p:spPr>
          <a:xfrm>
            <a:off x="596152" y="1003466"/>
            <a:ext cx="7869754" cy="4534305"/>
          </a:xfrm>
          <a:prstGeom prst="rect">
            <a:avLst/>
          </a:prstGeom>
          <a:ln>
            <a:solidFill>
              <a:schemeClr val="accent1">
                <a:lumMod val="50000"/>
              </a:schemeClr>
            </a:solidFill>
          </a:ln>
        </p:spPr>
        <p:txBody>
          <a:bodyPr vert="horz" lIns="91440" tIns="45720" rIns="91440" bIns="45720" rtlCol="0">
            <a:noAutofit/>
          </a:bodyPr>
          <a:lstStyle/>
          <a:p>
            <a:pPr marR="0" lvl="0" fontAlgn="auto">
              <a:lnSpc>
                <a:spcPct val="90000"/>
              </a:lnSpc>
              <a:spcBef>
                <a:spcPts val="0"/>
              </a:spcBef>
              <a:spcAft>
                <a:spcPts val="600"/>
              </a:spcAft>
              <a:buClrTx/>
              <a:buSzTx/>
              <a:tabLst/>
              <a:defRPr/>
            </a:pPr>
            <a:r>
              <a:rPr lang="en-US" sz="2400" dirty="0">
                <a:latin typeface="Calibri" panose="020F0502020204030204" pitchFamily="34" charset="0"/>
                <a:cs typeface="Calibri" panose="020F0502020204030204" pitchFamily="34" charset="0"/>
              </a:rPr>
              <a:t>Les </a:t>
            </a:r>
            <a:r>
              <a:rPr lang="en-US" sz="2400" dirty="0" err="1">
                <a:latin typeface="Calibri" panose="020F0502020204030204" pitchFamily="34" charset="0"/>
                <a:cs typeface="Calibri" panose="020F0502020204030204" pitchFamily="34" charset="0"/>
              </a:rPr>
              <a:t>exercices</a:t>
            </a:r>
            <a:r>
              <a:rPr lang="en-US" sz="2400" dirty="0">
                <a:latin typeface="Calibri" panose="020F0502020204030204" pitchFamily="34" charset="0"/>
                <a:cs typeface="Calibri" panose="020F0502020204030204" pitchFamily="34" charset="0"/>
              </a:rPr>
              <a:t> physiques </a:t>
            </a:r>
            <a:r>
              <a:rPr lang="en-US" sz="2400" dirty="0" err="1">
                <a:latin typeface="Calibri" panose="020F0502020204030204" pitchFamily="34" charset="0"/>
                <a:cs typeface="Calibri" panose="020F0502020204030204" pitchFamily="34" charset="0"/>
              </a:rPr>
              <a:t>permettent</a:t>
            </a:r>
            <a:r>
              <a:rPr lang="en-US" sz="2400" dirty="0">
                <a:latin typeface="Calibri" panose="020F0502020204030204" pitchFamily="34" charset="0"/>
                <a:cs typeface="Calibri" panose="020F0502020204030204" pitchFamily="34" charset="0"/>
              </a:rPr>
              <a:t> aux cellules du corps </a:t>
            </a:r>
            <a:r>
              <a:rPr lang="en-US" sz="2400" dirty="0" err="1">
                <a:latin typeface="Calibri" panose="020F0502020204030204" pitchFamily="34" charset="0"/>
                <a:cs typeface="Calibri" panose="020F0502020204030204" pitchFamily="34" charset="0"/>
              </a:rPr>
              <a:t>entier</a:t>
            </a:r>
            <a:r>
              <a:rPr lang="en-US" sz="2400" dirty="0">
                <a:latin typeface="Calibri" panose="020F0502020204030204" pitchFamily="34" charset="0"/>
                <a:cs typeface="Calibri" panose="020F0502020204030204" pitchFamily="34" charset="0"/>
              </a:rPr>
              <a:t> d’être </a:t>
            </a:r>
            <a:r>
              <a:rPr lang="en-US" sz="2400" dirty="0" err="1">
                <a:latin typeface="Calibri" panose="020F0502020204030204" pitchFamily="34" charset="0"/>
                <a:cs typeface="Calibri" panose="020F0502020204030204" pitchFamily="34" charset="0"/>
              </a:rPr>
              <a:t>mieux</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oxygénées</a:t>
            </a:r>
            <a:r>
              <a:rPr lang="en-US" sz="2400" dirty="0">
                <a:latin typeface="Calibri" panose="020F0502020204030204" pitchFamily="34" charset="0"/>
                <a:cs typeface="Calibri" panose="020F0502020204030204" pitchFamily="34" charset="0"/>
              </a:rPr>
              <a:t> et de </a:t>
            </a:r>
            <a:r>
              <a:rPr lang="en-US" sz="2400" dirty="0" err="1">
                <a:latin typeface="Calibri" panose="020F0502020204030204" pitchFamily="34" charset="0"/>
                <a:cs typeface="Calibri" panose="020F0502020204030204" pitchFamily="34" charset="0"/>
              </a:rPr>
              <a:t>ce</a:t>
            </a:r>
            <a:r>
              <a:rPr lang="en-US" sz="2400" dirty="0">
                <a:latin typeface="Calibri" panose="020F0502020204030204" pitchFamily="34" charset="0"/>
                <a:cs typeface="Calibri" panose="020F0502020204030204" pitchFamily="34" charset="0"/>
              </a:rPr>
              <a:t> fait ,</a:t>
            </a:r>
            <a:r>
              <a:rPr lang="en-US" sz="2400" dirty="0" err="1">
                <a:latin typeface="Calibri" panose="020F0502020204030204" pitchFamily="34" charset="0"/>
                <a:cs typeface="Calibri" panose="020F0502020204030204" pitchFamily="34" charset="0"/>
              </a:rPr>
              <a:t>améliorent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leur</a:t>
            </a:r>
            <a:r>
              <a:rPr lang="en-US" sz="2400" dirty="0">
                <a:latin typeface="Calibri" panose="020F0502020204030204" pitchFamily="34" charset="0"/>
                <a:cs typeface="Calibri" panose="020F0502020204030204" pitchFamily="34" charset="0"/>
              </a:rPr>
              <a:t> detoxification et </a:t>
            </a:r>
            <a:r>
              <a:rPr lang="en-US" sz="2400" dirty="0" err="1">
                <a:latin typeface="Calibri" panose="020F0502020204030204" pitchFamily="34" charset="0"/>
                <a:cs typeface="Calibri" panose="020F0502020204030204" pitchFamily="34" charset="0"/>
              </a:rPr>
              <a:t>leur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régénération</a:t>
            </a:r>
            <a:r>
              <a:rPr lang="en-US" sz="2400" dirty="0">
                <a:latin typeface="Calibri" panose="020F0502020204030204" pitchFamily="34" charset="0"/>
                <a:cs typeface="Calibri" panose="020F0502020204030204" pitchFamily="34" charset="0"/>
              </a:rPr>
              <a:t> .</a:t>
            </a:r>
          </a:p>
          <a:p>
            <a:pPr marR="0" lvl="0" fontAlgn="auto">
              <a:lnSpc>
                <a:spcPct val="90000"/>
              </a:lnSpc>
              <a:spcBef>
                <a:spcPts val="0"/>
              </a:spcBef>
              <a:spcAft>
                <a:spcPts val="600"/>
              </a:spcAft>
              <a:buClrTx/>
              <a:buSzTx/>
              <a:tabLst/>
              <a:defRPr/>
            </a:pPr>
            <a:endParaRPr lang="en-US" sz="2400" dirty="0">
              <a:latin typeface="Calibri" panose="020F0502020204030204" pitchFamily="34" charset="0"/>
              <a:cs typeface="Calibri" panose="020F0502020204030204" pitchFamily="34" charset="0"/>
            </a:endParaRPr>
          </a:p>
          <a:p>
            <a:pPr marR="0" lvl="0" fontAlgn="auto">
              <a:lnSpc>
                <a:spcPct val="90000"/>
              </a:lnSpc>
              <a:spcBef>
                <a:spcPts val="0"/>
              </a:spcBef>
              <a:spcAft>
                <a:spcPts val="600"/>
              </a:spcAft>
              <a:buClrTx/>
              <a:buSzTx/>
              <a:tabLst/>
              <a:defRPr/>
            </a:pPr>
            <a:r>
              <a:rPr lang="en-US" sz="2400" dirty="0">
                <a:latin typeface="Calibri" panose="020F0502020204030204" pitchFamily="34" charset="0"/>
                <a:cs typeface="Calibri" panose="020F0502020204030204" pitchFamily="34" charset="0"/>
              </a:rPr>
              <a:t>Il </a:t>
            </a:r>
            <a:r>
              <a:rPr lang="en-US" sz="2400" dirty="0" err="1">
                <a:latin typeface="Calibri" panose="020F0502020204030204" pitchFamily="34" charset="0"/>
                <a:cs typeface="Calibri" panose="020F0502020204030204" pitchFamily="34" charset="0"/>
              </a:rPr>
              <a:t>est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trés</a:t>
            </a:r>
            <a:r>
              <a:rPr lang="en-US" sz="2400" dirty="0">
                <a:latin typeface="Calibri" panose="020F0502020204030204" pitchFamily="34" charset="0"/>
                <a:cs typeface="Calibri" panose="020F0502020204030204" pitchFamily="34" charset="0"/>
              </a:rPr>
              <a:t> simple et accessible à </a:t>
            </a:r>
            <a:r>
              <a:rPr lang="en-US" sz="2400" dirty="0" err="1">
                <a:latin typeface="Calibri" panose="020F0502020204030204" pitchFamily="34" charset="0"/>
                <a:cs typeface="Calibri" panose="020F0502020204030204" pitchFamily="34" charset="0"/>
              </a:rPr>
              <a:t>tous</a:t>
            </a:r>
            <a:r>
              <a:rPr lang="en-US" sz="2400" dirty="0">
                <a:latin typeface="Calibri" panose="020F0502020204030204" pitchFamily="34" charset="0"/>
                <a:cs typeface="Calibri" panose="020F0502020204030204" pitchFamily="34" charset="0"/>
              </a:rPr>
              <a:t> avec un </a:t>
            </a:r>
            <a:r>
              <a:rPr lang="en-US" sz="2400" dirty="0" err="1">
                <a:latin typeface="Calibri" panose="020F0502020204030204" pitchFamily="34" charset="0"/>
                <a:cs typeface="Calibri" panose="020F0502020204030204" pitchFamily="34" charset="0"/>
              </a:rPr>
              <a:t>peu</a:t>
            </a:r>
            <a:r>
              <a:rPr lang="en-US" sz="2400" dirty="0">
                <a:latin typeface="Calibri" panose="020F0502020204030204" pitchFamily="34" charset="0"/>
                <a:cs typeface="Calibri" panose="020F0502020204030204" pitchFamily="34" charset="0"/>
              </a:rPr>
              <a:t> de bonne </a:t>
            </a:r>
            <a:r>
              <a:rPr lang="en-US" sz="2400" dirty="0" err="1">
                <a:latin typeface="Calibri" panose="020F0502020204030204" pitchFamily="34" charset="0"/>
                <a:cs typeface="Calibri" panose="020F0502020204030204" pitchFamily="34" charset="0"/>
              </a:rPr>
              <a:t>volonté</a:t>
            </a:r>
            <a:r>
              <a:rPr lang="en-US" sz="2400" dirty="0">
                <a:latin typeface="Calibri" panose="020F0502020204030204" pitchFamily="34" charset="0"/>
                <a:cs typeface="Calibri" panose="020F0502020204030204" pitchFamily="34" charset="0"/>
              </a:rPr>
              <a:t> de </a:t>
            </a:r>
            <a:r>
              <a:rPr lang="en-US" sz="2400" dirty="0" err="1">
                <a:latin typeface="Calibri" panose="020F0502020204030204" pitchFamily="34" charset="0"/>
                <a:cs typeface="Calibri" panose="020F0502020204030204" pitchFamily="34" charset="0"/>
              </a:rPr>
              <a:t>pratiquer</a:t>
            </a:r>
            <a:r>
              <a:rPr lang="en-US" sz="2400" dirty="0">
                <a:latin typeface="Calibri" panose="020F0502020204030204" pitchFamily="34" charset="0"/>
                <a:cs typeface="Calibri" panose="020F0502020204030204" pitchFamily="34" charset="0"/>
              </a:rPr>
              <a:t>:</a:t>
            </a:r>
          </a:p>
          <a:p>
            <a:pPr marR="0" lvl="0" fontAlgn="auto">
              <a:lnSpc>
                <a:spcPct val="90000"/>
              </a:lnSpc>
              <a:spcBef>
                <a:spcPts val="0"/>
              </a:spcBef>
              <a:spcAft>
                <a:spcPts val="600"/>
              </a:spcAft>
              <a:buClrTx/>
              <a:buSzTx/>
              <a:tabLst/>
              <a:defRPr/>
            </a:pPr>
            <a:endParaRPr lang="en-US" sz="2400" dirty="0">
              <a:latin typeface="Calibri" panose="020F0502020204030204" pitchFamily="34" charset="0"/>
              <a:cs typeface="Calibri" panose="020F0502020204030204" pitchFamily="34" charset="0"/>
            </a:endParaRPr>
          </a:p>
          <a:p>
            <a:pPr marR="0" lvl="0" fontAlgn="auto">
              <a:lnSpc>
                <a:spcPct val="90000"/>
              </a:lnSpc>
              <a:spcBef>
                <a:spcPts val="0"/>
              </a:spcBef>
              <a:spcAft>
                <a:spcPts val="600"/>
              </a:spcAft>
              <a:buClrTx/>
              <a:buSzTx/>
              <a:tabLst/>
              <a:defRPr/>
            </a:pPr>
            <a:r>
              <a:rPr lang="fr-FR" sz="2400" dirty="0">
                <a:latin typeface="Calibri" panose="020F0502020204030204" pitchFamily="34" charset="0"/>
                <a:cs typeface="Calibri" panose="020F0502020204030204" pitchFamily="34" charset="0"/>
              </a:rPr>
              <a:t>-les déplacements actifs marcher, faire du vélo, monter et descendre par les escaliers</a:t>
            </a:r>
          </a:p>
          <a:p>
            <a:pPr marR="0" lvl="0" fontAlgn="auto">
              <a:lnSpc>
                <a:spcPct val="90000"/>
              </a:lnSpc>
              <a:spcBef>
                <a:spcPts val="0"/>
              </a:spcBef>
              <a:spcAft>
                <a:spcPts val="600"/>
              </a:spcAft>
              <a:buClrTx/>
              <a:buSzTx/>
              <a:tabLst/>
              <a:defRPr/>
            </a:pPr>
            <a:r>
              <a:rPr lang="fr-FR" sz="2400" dirty="0">
                <a:latin typeface="Calibri" panose="020F0502020204030204" pitchFamily="34" charset="0"/>
                <a:cs typeface="Calibri" panose="020F0502020204030204" pitchFamily="34" charset="0"/>
              </a:rPr>
              <a:t> -les activités domestiques : faire le ménage, bricoler, jardiner,</a:t>
            </a:r>
          </a:p>
          <a:p>
            <a:pPr>
              <a:lnSpc>
                <a:spcPct val="90000"/>
              </a:lnSpc>
              <a:spcAft>
                <a:spcPts val="600"/>
              </a:spcAft>
              <a:defRPr/>
            </a:pPr>
            <a:r>
              <a:rPr lang="fr-FR" sz="2400" dirty="0">
                <a:latin typeface="Calibri" panose="020F0502020204030204" pitchFamily="34" charset="0"/>
                <a:cs typeface="Calibri" panose="020F0502020204030204" pitchFamily="34" charset="0"/>
              </a:rPr>
              <a:t>- Ne pas prendre la voiture pour le moindre déplacement </a:t>
            </a:r>
          </a:p>
        </p:txBody>
      </p:sp>
      <p:sp>
        <p:nvSpPr>
          <p:cNvPr id="3" name="ZoneTexte 2">
            <a:extLst>
              <a:ext uri="{FF2B5EF4-FFF2-40B4-BE49-F238E27FC236}">
                <a16:creationId xmlns:a16="http://schemas.microsoft.com/office/drawing/2014/main" id="{561F263E-E233-4CB8-BB83-94B38B14CCD9}"/>
              </a:ext>
            </a:extLst>
          </p:cNvPr>
          <p:cNvSpPr txBox="1"/>
          <p:nvPr/>
        </p:nvSpPr>
        <p:spPr>
          <a:xfrm>
            <a:off x="596152" y="180500"/>
            <a:ext cx="7270376" cy="707886"/>
          </a:xfrm>
          <a:prstGeom prst="rect">
            <a:avLst/>
          </a:prstGeom>
          <a:noFill/>
        </p:spPr>
        <p:txBody>
          <a:bodyPr wrap="square" rtlCol="0">
            <a:spAutoFit/>
          </a:bodyPr>
          <a:lstStyle/>
          <a:p>
            <a:r>
              <a:rPr lang="en-US" sz="2000" b="1" u="sng" dirty="0"/>
              <a:t>LES EXERCICES PHYSIQUES? QUEL RAPPORT?</a:t>
            </a:r>
          </a:p>
          <a:p>
            <a:endParaRPr lang="fr-FR" sz="2000" dirty="0"/>
          </a:p>
        </p:txBody>
      </p:sp>
    </p:spTree>
    <p:extLst>
      <p:ext uri="{BB962C8B-B14F-4D97-AF65-F5344CB8AC3E}">
        <p14:creationId xmlns:p14="http://schemas.microsoft.com/office/powerpoint/2010/main" val="144474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02E6276-754E-4EFE-8EDF-197540403BC4}"/>
              </a:ext>
            </a:extLst>
          </p:cNvPr>
          <p:cNvSpPr txBox="1"/>
          <p:nvPr/>
        </p:nvSpPr>
        <p:spPr>
          <a:xfrm>
            <a:off x="522790" y="645499"/>
            <a:ext cx="9300882" cy="4686789"/>
          </a:xfrm>
          <a:prstGeom prst="rect">
            <a:avLst/>
          </a:prstGeom>
          <a:ln>
            <a:solidFill>
              <a:schemeClr val="accent1">
                <a:lumMod val="50000"/>
              </a:schemeClr>
            </a:solidFill>
          </a:ln>
        </p:spPr>
        <p:txBody>
          <a:bodyPr vert="horz" lIns="91440" tIns="45720" rIns="91440" bIns="45720" rtlCol="0">
            <a:noAutofit/>
          </a:bodyPr>
          <a:lstStyle/>
          <a:p>
            <a:pPr>
              <a:lnSpc>
                <a:spcPct val="90000"/>
              </a:lnSpc>
              <a:spcAft>
                <a:spcPts val="600"/>
              </a:spcAft>
              <a:defRPr/>
            </a:pPr>
            <a:endParaRPr lang="en-US" sz="1600" dirty="0"/>
          </a:p>
          <a:p>
            <a:pPr>
              <a:lnSpc>
                <a:spcPct val="107000"/>
              </a:lnSpc>
              <a:spcAft>
                <a:spcPts val="800"/>
              </a:spcAft>
            </a:pPr>
            <a:r>
              <a:rPr lang="en-US" sz="1600" b="1" u="sng" dirty="0">
                <a:latin typeface="Calibri" panose="020F0502020204030204" pitchFamily="34" charset="0"/>
                <a:cs typeface="Calibri" panose="020F0502020204030204" pitchFamily="34" charset="0"/>
              </a:rPr>
              <a:t>Petite </a:t>
            </a:r>
            <a:r>
              <a:rPr lang="en-US" sz="1600" b="1" u="sng" dirty="0" err="1">
                <a:latin typeface="Calibri" panose="020F0502020204030204" pitchFamily="34" charset="0"/>
                <a:cs typeface="Calibri" panose="020F0502020204030204" pitchFamily="34" charset="0"/>
              </a:rPr>
              <a:t>gymnastique</a:t>
            </a:r>
            <a:r>
              <a:rPr lang="en-US" sz="1600" b="1" u="sng" dirty="0">
                <a:latin typeface="Calibri" panose="020F0502020204030204" pitchFamily="34" charset="0"/>
                <a:cs typeface="Calibri" panose="020F0502020204030204" pitchFamily="34" charset="0"/>
              </a:rPr>
              <a:t> </a:t>
            </a:r>
            <a:r>
              <a:rPr lang="en-US" sz="1600" b="1" u="sng" dirty="0" err="1">
                <a:latin typeface="Calibri" panose="020F0502020204030204" pitchFamily="34" charset="0"/>
                <a:cs typeface="Calibri" panose="020F0502020204030204" pitchFamily="34" charset="0"/>
              </a:rPr>
              <a:t>dont</a:t>
            </a:r>
            <a:r>
              <a:rPr lang="en-US" sz="1600" b="1" u="sng" dirty="0">
                <a:latin typeface="Calibri" panose="020F0502020204030204" pitchFamily="34" charset="0"/>
                <a:cs typeface="Calibri" panose="020F0502020204030204" pitchFamily="34" charset="0"/>
              </a:rPr>
              <a:t> on parle </a:t>
            </a:r>
            <a:r>
              <a:rPr lang="en-US" sz="1600" b="1" u="sng" dirty="0" err="1">
                <a:latin typeface="Calibri" panose="020F0502020204030204" pitchFamily="34" charset="0"/>
                <a:cs typeface="Calibri" panose="020F0502020204030204" pitchFamily="34" charset="0"/>
              </a:rPr>
              <a:t>très</a:t>
            </a:r>
            <a:r>
              <a:rPr lang="en-US" sz="1600" b="1" u="sng" dirty="0">
                <a:latin typeface="Calibri" panose="020F0502020204030204" pitchFamily="34" charset="0"/>
                <a:cs typeface="Calibri" panose="020F0502020204030204" pitchFamily="34" charset="0"/>
              </a:rPr>
              <a:t> </a:t>
            </a:r>
            <a:r>
              <a:rPr lang="en-US" sz="1600" b="1" u="sng" dirty="0" err="1">
                <a:latin typeface="Calibri" panose="020F0502020204030204" pitchFamily="34" charset="0"/>
                <a:cs typeface="Calibri" panose="020F0502020204030204" pitchFamily="34" charset="0"/>
              </a:rPr>
              <a:t>peu</a:t>
            </a:r>
            <a:r>
              <a:rPr lang="en-US" sz="1600" b="1" u="sng" dirty="0">
                <a:latin typeface="Calibri" panose="020F0502020204030204" pitchFamily="34" charset="0"/>
                <a:cs typeface="Calibri" panose="020F0502020204030204" pitchFamily="34" charset="0"/>
              </a:rPr>
              <a:t> et qui </a:t>
            </a:r>
            <a:r>
              <a:rPr lang="en-US" sz="1600" b="1" u="sng" dirty="0" err="1">
                <a:latin typeface="Calibri" panose="020F0502020204030204" pitchFamily="34" charset="0"/>
                <a:cs typeface="Calibri" panose="020F0502020204030204" pitchFamily="34" charset="0"/>
              </a:rPr>
              <a:t>peut</a:t>
            </a:r>
            <a:r>
              <a:rPr lang="en-US" sz="1600" b="1" u="sng" dirty="0">
                <a:latin typeface="Calibri" panose="020F0502020204030204" pitchFamily="34" charset="0"/>
                <a:cs typeface="Calibri" panose="020F0502020204030204" pitchFamily="34" charset="0"/>
              </a:rPr>
              <a:t> </a:t>
            </a:r>
            <a:r>
              <a:rPr lang="en-US" sz="1600" b="1" u="sng" dirty="0" err="1">
                <a:latin typeface="Calibri" panose="020F0502020204030204" pitchFamily="34" charset="0"/>
                <a:cs typeface="Calibri" panose="020F0502020204030204" pitchFamily="34" charset="0"/>
              </a:rPr>
              <a:t>pourtant</a:t>
            </a:r>
            <a:r>
              <a:rPr lang="en-US" sz="1600" b="1" u="sng" dirty="0">
                <a:latin typeface="Calibri" panose="020F0502020204030204" pitchFamily="34" charset="0"/>
                <a:cs typeface="Calibri" panose="020F0502020204030204" pitchFamily="34" charset="0"/>
              </a:rPr>
              <a:t> </a:t>
            </a:r>
            <a:r>
              <a:rPr lang="en-US" sz="1600" b="1" u="sng" dirty="0" err="1">
                <a:latin typeface="Calibri" panose="020F0502020204030204" pitchFamily="34" charset="0"/>
                <a:cs typeface="Calibri" panose="020F0502020204030204" pitchFamily="34" charset="0"/>
              </a:rPr>
              <a:t>être</a:t>
            </a:r>
            <a:r>
              <a:rPr lang="en-US" sz="1600" b="1" u="sng" dirty="0">
                <a:latin typeface="Calibri" panose="020F0502020204030204" pitchFamily="34" charset="0"/>
                <a:cs typeface="Calibri" panose="020F0502020204030204" pitchFamily="34" charset="0"/>
              </a:rPr>
              <a:t> </a:t>
            </a:r>
            <a:r>
              <a:rPr lang="en-US" sz="1600" b="1" u="sng" dirty="0" err="1">
                <a:latin typeface="Calibri" panose="020F0502020204030204" pitchFamily="34" charset="0"/>
                <a:cs typeface="Calibri" panose="020F0502020204030204" pitchFamily="34" charset="0"/>
              </a:rPr>
              <a:t>très</a:t>
            </a:r>
            <a:r>
              <a:rPr lang="en-US" sz="1600" b="1" u="sng" dirty="0">
                <a:latin typeface="Calibri" panose="020F0502020204030204" pitchFamily="34" charset="0"/>
                <a:cs typeface="Calibri" panose="020F0502020204030204" pitchFamily="34" charset="0"/>
              </a:rPr>
              <a:t> utile:</a:t>
            </a:r>
          </a:p>
          <a:p>
            <a:pPr>
              <a:lnSpc>
                <a:spcPct val="107000"/>
              </a:lnSpc>
              <a:spcAft>
                <a:spcPts val="800"/>
              </a:spcAft>
            </a:pPr>
            <a:endParaRPr lang="en-US" sz="1600" b="1" u="sng" dirty="0">
              <a:latin typeface="Calibri" panose="020F0502020204030204" pitchFamily="34" charset="0"/>
              <a:cs typeface="Calibri" panose="020F0502020204030204" pitchFamily="34" charset="0"/>
            </a:endParaRPr>
          </a:p>
          <a:p>
            <a:pPr>
              <a:lnSpc>
                <a:spcPct val="107000"/>
              </a:lnSpc>
              <a:spcAft>
                <a:spcPts val="800"/>
              </a:spcAft>
            </a:pPr>
            <a:r>
              <a:rPr lang="en-US" sz="1600" b="1" dirty="0">
                <a:latin typeface="Calibri" panose="020F0502020204030204" pitchFamily="34" charset="0"/>
                <a:cs typeface="Calibri" panose="020F0502020204030204" pitchFamily="34" charset="0"/>
              </a:rPr>
              <a:t>La </a:t>
            </a:r>
            <a:r>
              <a:rPr lang="en-US" sz="1600" b="1" dirty="0" err="1">
                <a:latin typeface="Calibri" panose="020F0502020204030204" pitchFamily="34" charset="0"/>
                <a:cs typeface="Calibri" panose="020F0502020204030204" pitchFamily="34" charset="0"/>
              </a:rPr>
              <a:t>gymnastique</a:t>
            </a:r>
            <a:r>
              <a:rPr lang="en-US" sz="1600" b="1" dirty="0">
                <a:latin typeface="Calibri" panose="020F0502020204030204" pitchFamily="34" charset="0"/>
                <a:cs typeface="Calibri" panose="020F0502020204030204" pitchFamily="34" charset="0"/>
              </a:rPr>
              <a:t> des </a:t>
            </a:r>
            <a:r>
              <a:rPr lang="en-US" sz="1600" b="1" dirty="0" err="1">
                <a:latin typeface="Calibri" panose="020F0502020204030204" pitchFamily="34" charset="0"/>
                <a:cs typeface="Calibri" panose="020F0502020204030204" pitchFamily="34" charset="0"/>
              </a:rPr>
              <a:t>yeux</a:t>
            </a:r>
            <a:r>
              <a:rPr lang="en-US" sz="1600" dirty="0">
                <a:latin typeface="Calibri" panose="020F0502020204030204" pitchFamily="34" charset="0"/>
                <a:cs typeface="Calibri" panose="020F0502020204030204" pitchFamily="34" charset="0"/>
              </a:rPr>
              <a:t>: </a:t>
            </a:r>
          </a:p>
          <a:p>
            <a:pPr>
              <a:lnSpc>
                <a:spcPct val="107000"/>
              </a:lnSpc>
              <a:spcAft>
                <a:spcPts val="800"/>
              </a:spcAft>
            </a:pPr>
            <a:endParaRPr lang="en-US" sz="1600" dirty="0">
              <a:latin typeface="Calibri" panose="020F0502020204030204" pitchFamily="34" charset="0"/>
              <a:cs typeface="Calibri" panose="020F0502020204030204" pitchFamily="34" charset="0"/>
            </a:endParaRPr>
          </a:p>
          <a:p>
            <a:pPr>
              <a:lnSpc>
                <a:spcPct val="107000"/>
              </a:lnSpc>
              <a:spcAft>
                <a:spcPts val="800"/>
              </a:spcAft>
            </a:pPr>
            <a:r>
              <a:rPr lang="fr-FR" sz="1600" dirty="0">
                <a:latin typeface="Calibri" panose="020F0502020204030204" pitchFamily="34" charset="0"/>
                <a:cs typeface="Calibri" panose="020F0502020204030204" pitchFamily="34" charset="0"/>
              </a:rPr>
              <a:t>Le signe de l'infini également appelé « huit couché »:</a:t>
            </a:r>
          </a:p>
          <a:p>
            <a:pPr>
              <a:lnSpc>
                <a:spcPct val="107000"/>
              </a:lnSpc>
              <a:spcAft>
                <a:spcPts val="800"/>
              </a:spcAft>
            </a:pPr>
            <a:endParaRPr lang="fr-FR" sz="1600" dirty="0">
              <a:latin typeface="Calibri" panose="020F0502020204030204" pitchFamily="34" charset="0"/>
              <a:cs typeface="Calibri" panose="020F0502020204030204" pitchFamily="34" charset="0"/>
            </a:endParaRPr>
          </a:p>
          <a:p>
            <a:pPr>
              <a:lnSpc>
                <a:spcPct val="107000"/>
              </a:lnSpc>
              <a:spcAft>
                <a:spcPts val="800"/>
              </a:spcAft>
            </a:pPr>
            <a:r>
              <a:rPr lang="fr-FR" sz="1600" dirty="0">
                <a:latin typeface="Calibri" panose="020F0502020204030204" pitchFamily="34" charset="0"/>
                <a:cs typeface="Calibri" panose="020F0502020204030204" pitchFamily="34" charset="0"/>
              </a:rPr>
              <a:t>-Tracez dans l’air avec votre pouce le signe de l’infini en partant par le centre et en procédant de haut en bas. Suivez votre doigt avec vos yeux pour assouplir vos muscles oculaires et améliorer votre vision périphérique. Réitérez l’exercice trois fois de suite.</a:t>
            </a:r>
          </a:p>
          <a:p>
            <a:pPr marR="0" lvl="0" fontAlgn="auto">
              <a:lnSpc>
                <a:spcPct val="90000"/>
              </a:lnSpc>
              <a:spcBef>
                <a:spcPts val="0"/>
              </a:spcBef>
              <a:spcAft>
                <a:spcPts val="600"/>
              </a:spcAft>
              <a:buClrTx/>
              <a:buSzTx/>
              <a:tabLst/>
              <a:defRPr/>
            </a:pPr>
            <a:r>
              <a:rPr lang="fr-FR" sz="1600" b="1" dirty="0">
                <a:latin typeface="Calibri" panose="020F0502020204030204" pitchFamily="34" charset="0"/>
                <a:cs typeface="Calibri" panose="020F0502020204030204" pitchFamily="34" charset="0"/>
              </a:rPr>
              <a:t>L’activité physique renforce le squelette, développe la musculature et la souplesse, améliore les fonctions cardiaques et aide à se relaxer. </a:t>
            </a:r>
          </a:p>
          <a:p>
            <a:pPr marR="0" lvl="0" fontAlgn="auto">
              <a:lnSpc>
                <a:spcPct val="90000"/>
              </a:lnSpc>
              <a:spcBef>
                <a:spcPts val="0"/>
              </a:spcBef>
              <a:spcAft>
                <a:spcPts val="600"/>
              </a:spcAft>
              <a:buClrTx/>
              <a:buSzTx/>
              <a:tabLst/>
              <a:defRPr/>
            </a:pPr>
            <a:r>
              <a:rPr lang="fr-FR" sz="1600" b="1" dirty="0">
                <a:latin typeface="Calibri" panose="020F0502020204030204" pitchFamily="34" charset="0"/>
                <a:cs typeface="Calibri" panose="020F0502020204030204" pitchFamily="34" charset="0"/>
              </a:rPr>
              <a:t>Elle contribue aussi à prévenir de nombreuses maladies comme les affections cardiovasculaires, le cancer, le diabète, l’obésité et l’ostéoporose.</a:t>
            </a:r>
          </a:p>
          <a:p>
            <a:pPr marR="0" lvl="0" fontAlgn="auto">
              <a:lnSpc>
                <a:spcPct val="90000"/>
              </a:lnSpc>
              <a:spcBef>
                <a:spcPts val="0"/>
              </a:spcBef>
              <a:spcAft>
                <a:spcPts val="600"/>
              </a:spcAft>
              <a:buClrTx/>
              <a:buSzTx/>
              <a:tabLst/>
              <a:defRPr/>
            </a:pPr>
            <a:endParaRPr kumimoji="0" lang="en-US" sz="1600" b="0" i="0" u="none" strike="noStrike" cap="none" spc="0" normalizeH="0" baseline="0" noProof="0" dirty="0">
              <a:ln>
                <a:noFill/>
              </a:ln>
              <a:effectLst/>
              <a:uLnTx/>
              <a:uFillTx/>
            </a:endParaRPr>
          </a:p>
        </p:txBody>
      </p:sp>
      <p:sp>
        <p:nvSpPr>
          <p:cNvPr id="3" name="ZoneTexte 2">
            <a:extLst>
              <a:ext uri="{FF2B5EF4-FFF2-40B4-BE49-F238E27FC236}">
                <a16:creationId xmlns:a16="http://schemas.microsoft.com/office/drawing/2014/main" id="{561F263E-E233-4CB8-BB83-94B38B14CCD9}"/>
              </a:ext>
            </a:extLst>
          </p:cNvPr>
          <p:cNvSpPr txBox="1"/>
          <p:nvPr/>
        </p:nvSpPr>
        <p:spPr>
          <a:xfrm>
            <a:off x="2770094" y="112183"/>
            <a:ext cx="7270376" cy="646331"/>
          </a:xfrm>
          <a:prstGeom prst="rect">
            <a:avLst/>
          </a:prstGeom>
          <a:noFill/>
        </p:spPr>
        <p:txBody>
          <a:bodyPr wrap="square" rtlCol="0">
            <a:spAutoFit/>
          </a:bodyPr>
          <a:lstStyle/>
          <a:p>
            <a:r>
              <a:rPr lang="en-US" sz="1800" b="1" u="sng" dirty="0"/>
              <a:t>LES EXERCICES PHYSIQUES? QUEL RAPPORT?</a:t>
            </a:r>
          </a:p>
          <a:p>
            <a:endParaRPr lang="fr-FR" dirty="0"/>
          </a:p>
        </p:txBody>
      </p:sp>
      <p:pic>
        <p:nvPicPr>
          <p:cNvPr id="6146" name="Picture 2" descr="Yoga des yeux : Lichy, Xanath: Amazon.fr: Livres">
            <a:extLst>
              <a:ext uri="{FF2B5EF4-FFF2-40B4-BE49-F238E27FC236}">
                <a16:creationId xmlns:a16="http://schemas.microsoft.com/office/drawing/2014/main" id="{8F8B7F4A-DDBA-4E8E-AF00-6F15DB619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454" y="184936"/>
            <a:ext cx="2666522" cy="346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8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9B4FF47-0A8C-4DA8-8072-AE8494A81333}"/>
              </a:ext>
            </a:extLst>
          </p:cNvPr>
          <p:cNvSpPr>
            <a:spLocks noGrp="1"/>
          </p:cNvSpPr>
          <p:nvPr>
            <p:ph type="title"/>
          </p:nvPr>
        </p:nvSpPr>
        <p:spPr>
          <a:xfrm>
            <a:off x="1080746" y="139226"/>
            <a:ext cx="8596668" cy="1320800"/>
          </a:xfrm>
        </p:spPr>
        <p:txBody>
          <a:bodyPr/>
          <a:lstStyle/>
          <a:p>
            <a:r>
              <a:rPr lang="fr-FR" sz="3600" b="1" u="sng" dirty="0"/>
              <a:t>EXEMPLES LES PLUS COURANTS</a:t>
            </a:r>
          </a:p>
        </p:txBody>
      </p:sp>
      <p:sp>
        <p:nvSpPr>
          <p:cNvPr id="3" name="Espace réservé du contenu 2">
            <a:extLst>
              <a:ext uri="{FF2B5EF4-FFF2-40B4-BE49-F238E27FC236}">
                <a16:creationId xmlns:a16="http://schemas.microsoft.com/office/drawing/2014/main" id="{63764798-20ED-4FF2-AC92-7F99FB703A7B}"/>
              </a:ext>
            </a:extLst>
          </p:cNvPr>
          <p:cNvSpPr>
            <a:spLocks noGrp="1"/>
          </p:cNvSpPr>
          <p:nvPr>
            <p:ph idx="1"/>
          </p:nvPr>
        </p:nvSpPr>
        <p:spPr>
          <a:xfrm>
            <a:off x="4678793" y="1783971"/>
            <a:ext cx="2591583" cy="460375"/>
          </a:xfrm>
        </p:spPr>
        <p:txBody>
          <a:bodyPr>
            <a:noAutofit/>
          </a:bodyPr>
          <a:lstStyle/>
          <a:p>
            <a:pPr marL="0" indent="0">
              <a:buNone/>
            </a:pPr>
            <a:r>
              <a:rPr lang="fr-FR" sz="2800" u="sng" dirty="0">
                <a:solidFill>
                  <a:schemeClr val="tx1"/>
                </a:solidFill>
              </a:rPr>
              <a:t>Conséquences</a:t>
            </a:r>
          </a:p>
        </p:txBody>
      </p:sp>
      <p:sp>
        <p:nvSpPr>
          <p:cNvPr id="6" name="Espace réservé du contenu 2">
            <a:extLst>
              <a:ext uri="{FF2B5EF4-FFF2-40B4-BE49-F238E27FC236}">
                <a16:creationId xmlns:a16="http://schemas.microsoft.com/office/drawing/2014/main" id="{88515133-126B-4EBE-A843-17E90E06CD68}"/>
              </a:ext>
            </a:extLst>
          </p:cNvPr>
          <p:cNvSpPr txBox="1">
            <a:spLocks/>
          </p:cNvSpPr>
          <p:nvPr/>
        </p:nvSpPr>
        <p:spPr>
          <a:xfrm>
            <a:off x="8956316" y="2321459"/>
            <a:ext cx="2096386" cy="460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u="sng" dirty="0"/>
              <a:t>Prévention</a:t>
            </a:r>
          </a:p>
        </p:txBody>
      </p:sp>
      <p:sp>
        <p:nvSpPr>
          <p:cNvPr id="7" name="Espace réservé du contenu 2">
            <a:extLst>
              <a:ext uri="{FF2B5EF4-FFF2-40B4-BE49-F238E27FC236}">
                <a16:creationId xmlns:a16="http://schemas.microsoft.com/office/drawing/2014/main" id="{8FFBB324-0459-4292-AF2E-0265B8465D42}"/>
              </a:ext>
            </a:extLst>
          </p:cNvPr>
          <p:cNvSpPr txBox="1">
            <a:spLocks/>
          </p:cNvSpPr>
          <p:nvPr/>
        </p:nvSpPr>
        <p:spPr>
          <a:xfrm>
            <a:off x="200407" y="1450572"/>
            <a:ext cx="3380013" cy="619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u="sng" dirty="0"/>
              <a:t>Eléments néfastes</a:t>
            </a:r>
          </a:p>
        </p:txBody>
      </p:sp>
      <p:sp>
        <p:nvSpPr>
          <p:cNvPr id="8" name="ZoneTexte 7">
            <a:extLst>
              <a:ext uri="{FF2B5EF4-FFF2-40B4-BE49-F238E27FC236}">
                <a16:creationId xmlns:a16="http://schemas.microsoft.com/office/drawing/2014/main" id="{11BECBFF-E80B-4411-AC8E-82348243C2ED}"/>
              </a:ext>
            </a:extLst>
          </p:cNvPr>
          <p:cNvSpPr txBox="1"/>
          <p:nvPr/>
        </p:nvSpPr>
        <p:spPr>
          <a:xfrm>
            <a:off x="88607" y="2227977"/>
            <a:ext cx="3664685" cy="1631216"/>
          </a:xfrm>
          <a:prstGeom prst="rect">
            <a:avLst/>
          </a:prstGeom>
          <a:noFill/>
        </p:spPr>
        <p:txBody>
          <a:bodyPr wrap="square" rtlCol="0">
            <a:spAutoFit/>
          </a:bodyPr>
          <a:lstStyle/>
          <a:p>
            <a:r>
              <a:rPr lang="fr-FR" sz="2000" dirty="0"/>
              <a:t>Les ondes électromagnétiques</a:t>
            </a:r>
          </a:p>
          <a:p>
            <a:endParaRPr lang="fr-FR" sz="2000" dirty="0"/>
          </a:p>
          <a:p>
            <a:r>
              <a:rPr lang="fr-FR" sz="2000" dirty="0"/>
              <a:t>Le stress</a:t>
            </a:r>
          </a:p>
          <a:p>
            <a:endParaRPr lang="fr-FR" sz="2000" dirty="0"/>
          </a:p>
          <a:p>
            <a:r>
              <a:rPr lang="fr-FR" sz="2000" dirty="0"/>
              <a:t>Les relations toxiques</a:t>
            </a:r>
          </a:p>
        </p:txBody>
      </p:sp>
      <p:sp>
        <p:nvSpPr>
          <p:cNvPr id="9" name="ZoneTexte 8">
            <a:extLst>
              <a:ext uri="{FF2B5EF4-FFF2-40B4-BE49-F238E27FC236}">
                <a16:creationId xmlns:a16="http://schemas.microsoft.com/office/drawing/2014/main" id="{E4845BE4-91CA-4055-BC94-88101A2B4264}"/>
              </a:ext>
            </a:extLst>
          </p:cNvPr>
          <p:cNvSpPr txBox="1"/>
          <p:nvPr/>
        </p:nvSpPr>
        <p:spPr>
          <a:xfrm>
            <a:off x="4517065" y="2551837"/>
            <a:ext cx="3157870" cy="1754326"/>
          </a:xfrm>
          <a:prstGeom prst="rect">
            <a:avLst/>
          </a:prstGeom>
          <a:noFill/>
        </p:spPr>
        <p:txBody>
          <a:bodyPr wrap="square" rtlCol="0">
            <a:spAutoFit/>
          </a:bodyPr>
          <a:lstStyle/>
          <a:p>
            <a:r>
              <a:rPr lang="fr-FR" dirty="0"/>
              <a:t>STRESS, ENERVEMENT, AVC</a:t>
            </a:r>
          </a:p>
          <a:p>
            <a:endParaRPr lang="fr-FR" dirty="0"/>
          </a:p>
          <a:p>
            <a:r>
              <a:rPr lang="fr-FR" dirty="0"/>
              <a:t>RELATION A AUTRUI, MALADIES</a:t>
            </a:r>
          </a:p>
          <a:p>
            <a:endParaRPr lang="fr-FR" dirty="0"/>
          </a:p>
          <a:p>
            <a:r>
              <a:rPr lang="fr-FR" dirty="0"/>
              <a:t>MALADIE PSYCHOLOGIQUE</a:t>
            </a:r>
          </a:p>
        </p:txBody>
      </p:sp>
      <p:sp>
        <p:nvSpPr>
          <p:cNvPr id="10" name="Flèche : droite 9">
            <a:extLst>
              <a:ext uri="{FF2B5EF4-FFF2-40B4-BE49-F238E27FC236}">
                <a16:creationId xmlns:a16="http://schemas.microsoft.com/office/drawing/2014/main" id="{A6566A00-6889-4AC0-BD1D-54ECC132C96A}"/>
              </a:ext>
            </a:extLst>
          </p:cNvPr>
          <p:cNvSpPr/>
          <p:nvPr/>
        </p:nvSpPr>
        <p:spPr>
          <a:xfrm rot="1214572">
            <a:off x="3774555" y="2508887"/>
            <a:ext cx="552893" cy="12759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4B3AB7B2-3803-48F6-9A96-9504C749A290}"/>
              </a:ext>
            </a:extLst>
          </p:cNvPr>
          <p:cNvSpPr/>
          <p:nvPr/>
        </p:nvSpPr>
        <p:spPr>
          <a:xfrm rot="1214572">
            <a:off x="3686271" y="3120379"/>
            <a:ext cx="552893" cy="12759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E1454A20-C629-4B72-8A3C-3CF091A7ED80}"/>
              </a:ext>
            </a:extLst>
          </p:cNvPr>
          <p:cNvSpPr/>
          <p:nvPr/>
        </p:nvSpPr>
        <p:spPr>
          <a:xfrm rot="1214572">
            <a:off x="3585419" y="3731871"/>
            <a:ext cx="552893" cy="12759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A05C8771-294E-402B-805D-B257DF6D7995}"/>
              </a:ext>
            </a:extLst>
          </p:cNvPr>
          <p:cNvSpPr/>
          <p:nvPr/>
        </p:nvSpPr>
        <p:spPr>
          <a:xfrm rot="1214572">
            <a:off x="7760471" y="2962385"/>
            <a:ext cx="552893" cy="12759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B95973CA-7A50-451E-A515-F7B086EF52F1}"/>
              </a:ext>
            </a:extLst>
          </p:cNvPr>
          <p:cNvSpPr/>
          <p:nvPr/>
        </p:nvSpPr>
        <p:spPr>
          <a:xfrm rot="1214572">
            <a:off x="7679933" y="3494063"/>
            <a:ext cx="552893" cy="12759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27A53C9D-4E24-48C3-9DE4-A37B4F34DB34}"/>
              </a:ext>
            </a:extLst>
          </p:cNvPr>
          <p:cNvSpPr/>
          <p:nvPr/>
        </p:nvSpPr>
        <p:spPr>
          <a:xfrm rot="1214572">
            <a:off x="7542503" y="4025742"/>
            <a:ext cx="552893" cy="12759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CD72E2CC-3C14-4575-BB61-8F209E28D8A4}"/>
              </a:ext>
            </a:extLst>
          </p:cNvPr>
          <p:cNvSpPr txBox="1"/>
          <p:nvPr/>
        </p:nvSpPr>
        <p:spPr>
          <a:xfrm>
            <a:off x="8438708" y="2884962"/>
            <a:ext cx="3157870" cy="1754326"/>
          </a:xfrm>
          <a:prstGeom prst="rect">
            <a:avLst/>
          </a:prstGeom>
          <a:noFill/>
        </p:spPr>
        <p:txBody>
          <a:bodyPr wrap="square" rtlCol="0">
            <a:spAutoFit/>
          </a:bodyPr>
          <a:lstStyle/>
          <a:p>
            <a:r>
              <a:rPr lang="fr-FR" dirty="0"/>
              <a:t>Lithothérapie, housse de tel</a:t>
            </a:r>
          </a:p>
          <a:p>
            <a:endParaRPr lang="fr-FR" dirty="0"/>
          </a:p>
          <a:p>
            <a:r>
              <a:rPr lang="fr-FR" dirty="0"/>
              <a:t>Relaxation, yoga, méditation</a:t>
            </a:r>
          </a:p>
          <a:p>
            <a:endParaRPr lang="fr-FR" dirty="0"/>
          </a:p>
          <a:p>
            <a:r>
              <a:rPr lang="fr-FR" dirty="0"/>
              <a:t>PNL, coach de vie, accords Toltèques</a:t>
            </a:r>
          </a:p>
        </p:txBody>
      </p:sp>
      <p:pic>
        <p:nvPicPr>
          <p:cNvPr id="15" name="Image 14">
            <a:extLst>
              <a:ext uri="{FF2B5EF4-FFF2-40B4-BE49-F238E27FC236}">
                <a16:creationId xmlns:a16="http://schemas.microsoft.com/office/drawing/2014/main" id="{66F956D3-B9C7-4E4D-9BD5-E65489CCE5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26840" y="4639288"/>
            <a:ext cx="1970327" cy="1941576"/>
          </a:xfrm>
          <a:prstGeom prst="rect">
            <a:avLst/>
          </a:prstGeom>
        </p:spPr>
      </p:pic>
      <p:pic>
        <p:nvPicPr>
          <p:cNvPr id="22" name="Image 21">
            <a:extLst>
              <a:ext uri="{FF2B5EF4-FFF2-40B4-BE49-F238E27FC236}">
                <a16:creationId xmlns:a16="http://schemas.microsoft.com/office/drawing/2014/main" id="{8925B36B-EA2D-43E2-9D24-672B41ADF1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32447" y="4301071"/>
            <a:ext cx="2187388" cy="2187388"/>
          </a:xfrm>
          <a:prstGeom prst="rect">
            <a:avLst/>
          </a:prstGeom>
        </p:spPr>
      </p:pic>
      <p:pic>
        <p:nvPicPr>
          <p:cNvPr id="24" name="Image 23">
            <a:extLst>
              <a:ext uri="{FF2B5EF4-FFF2-40B4-BE49-F238E27FC236}">
                <a16:creationId xmlns:a16="http://schemas.microsoft.com/office/drawing/2014/main" id="{0A604C42-FE32-4414-BB34-3FC67E9403A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607" y="4090741"/>
            <a:ext cx="2852928" cy="1828800"/>
          </a:xfrm>
          <a:prstGeom prst="rect">
            <a:avLst/>
          </a:prstGeom>
        </p:spPr>
      </p:pic>
    </p:spTree>
    <p:extLst>
      <p:ext uri="{BB962C8B-B14F-4D97-AF65-F5344CB8AC3E}">
        <p14:creationId xmlns:p14="http://schemas.microsoft.com/office/powerpoint/2010/main" val="218410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1BBF0-E799-4B87-BAB6-0167452E73CB}"/>
              </a:ext>
            </a:extLst>
          </p:cNvPr>
          <p:cNvSpPr>
            <a:spLocks noGrp="1"/>
          </p:cNvSpPr>
          <p:nvPr>
            <p:ph type="title"/>
          </p:nvPr>
        </p:nvSpPr>
        <p:spPr>
          <a:xfrm>
            <a:off x="1712779" y="181452"/>
            <a:ext cx="7081899" cy="1325563"/>
          </a:xfrm>
        </p:spPr>
        <p:txBody>
          <a:bodyPr/>
          <a:lstStyle/>
          <a:p>
            <a:r>
              <a:rPr lang="fr-FR" dirty="0"/>
              <a:t>LES SOLUTIONS A LA MAISON</a:t>
            </a:r>
          </a:p>
        </p:txBody>
      </p:sp>
      <p:sp>
        <p:nvSpPr>
          <p:cNvPr id="3" name="Espace réservé du contenu 2">
            <a:extLst>
              <a:ext uri="{FF2B5EF4-FFF2-40B4-BE49-F238E27FC236}">
                <a16:creationId xmlns:a16="http://schemas.microsoft.com/office/drawing/2014/main" id="{E44868B2-0A33-46C5-B559-8E2AEE26E2D7}"/>
              </a:ext>
            </a:extLst>
          </p:cNvPr>
          <p:cNvSpPr>
            <a:spLocks noGrp="1"/>
          </p:cNvSpPr>
          <p:nvPr>
            <p:ph idx="1"/>
          </p:nvPr>
        </p:nvSpPr>
        <p:spPr>
          <a:xfrm>
            <a:off x="269464" y="1577787"/>
            <a:ext cx="1609582" cy="3197592"/>
          </a:xfrm>
        </p:spPr>
        <p:txBody>
          <a:bodyPr>
            <a:normAutofit/>
          </a:bodyPr>
          <a:lstStyle/>
          <a:p>
            <a:r>
              <a:rPr lang="fr-FR" dirty="0">
                <a:latin typeface="Calibri" panose="020F0502020204030204" pitchFamily="34" charset="0"/>
                <a:cs typeface="Calibri" panose="020F0502020204030204" pitchFamily="34" charset="0"/>
              </a:rPr>
              <a:t>La maison: </a:t>
            </a:r>
          </a:p>
          <a:p>
            <a:pPr>
              <a:buFontTx/>
              <a:buChar char="-"/>
            </a:pPr>
            <a:r>
              <a:rPr lang="fr-FR" dirty="0">
                <a:latin typeface="Calibri" panose="020F0502020204030204" pitchFamily="34" charset="0"/>
                <a:cs typeface="Calibri" panose="020F0502020204030204" pitchFamily="34" charset="0"/>
              </a:rPr>
              <a:t>La cuisine</a:t>
            </a:r>
          </a:p>
          <a:p>
            <a:pPr>
              <a:buFontTx/>
              <a:buChar char="-"/>
            </a:pPr>
            <a:r>
              <a:rPr lang="fr-FR" dirty="0">
                <a:latin typeface="Calibri" panose="020F0502020204030204" pitchFamily="34" charset="0"/>
                <a:cs typeface="Calibri" panose="020F0502020204030204" pitchFamily="34" charset="0"/>
              </a:rPr>
              <a:t>La chambre</a:t>
            </a:r>
          </a:p>
          <a:p>
            <a:pPr>
              <a:buFontTx/>
              <a:buChar char="-"/>
            </a:pPr>
            <a:r>
              <a:rPr lang="fr-FR" dirty="0">
                <a:latin typeface="Calibri" panose="020F0502020204030204" pitchFamily="34" charset="0"/>
                <a:cs typeface="Calibri" panose="020F0502020204030204" pitchFamily="34" charset="0"/>
              </a:rPr>
              <a:t>Le salon</a:t>
            </a:r>
          </a:p>
          <a:p>
            <a:r>
              <a:rPr lang="fr-FR" dirty="0">
                <a:latin typeface="Calibri" panose="020F0502020204030204" pitchFamily="34" charset="0"/>
                <a:cs typeface="Calibri" panose="020F0502020204030204" pitchFamily="34" charset="0"/>
              </a:rPr>
              <a:t>Les transports</a:t>
            </a:r>
          </a:p>
          <a:p>
            <a:r>
              <a:rPr lang="fr-FR" dirty="0">
                <a:latin typeface="Calibri" panose="020F0502020204030204" pitchFamily="34" charset="0"/>
                <a:cs typeface="Calibri" panose="020F0502020204030204" pitchFamily="34" charset="0"/>
              </a:rPr>
              <a:t>La voiture </a:t>
            </a:r>
          </a:p>
        </p:txBody>
      </p:sp>
      <p:sp>
        <p:nvSpPr>
          <p:cNvPr id="5" name="ZoneTexte 4">
            <a:extLst>
              <a:ext uri="{FF2B5EF4-FFF2-40B4-BE49-F238E27FC236}">
                <a16:creationId xmlns:a16="http://schemas.microsoft.com/office/drawing/2014/main" id="{CF8DD113-2EEE-4E84-93AA-380508B4B4C2}"/>
              </a:ext>
            </a:extLst>
          </p:cNvPr>
          <p:cNvSpPr txBox="1"/>
          <p:nvPr/>
        </p:nvSpPr>
        <p:spPr>
          <a:xfrm>
            <a:off x="2003965" y="1053804"/>
            <a:ext cx="8964706" cy="5509200"/>
          </a:xfrm>
          <a:prstGeom prst="rect">
            <a:avLst/>
          </a:prstGeom>
          <a:noFill/>
        </p:spPr>
        <p:txBody>
          <a:bodyPr wrap="square">
            <a:spAutoFit/>
          </a:bodyPr>
          <a:lstStyle/>
          <a:p>
            <a:pPr algn="l"/>
            <a:r>
              <a:rPr lang="fr-FR" sz="1600" u="sng" dirty="0">
                <a:latin typeface="Calibri" panose="020F0502020204030204" pitchFamily="34" charset="0"/>
                <a:cs typeface="Calibri" panose="020F0502020204030204" pitchFamily="34" charset="0"/>
              </a:rPr>
              <a:t>QUELLES SERAIENT LES SOLUTIONS À METTRE EN ŒUVRE ?</a:t>
            </a:r>
          </a:p>
          <a:p>
            <a:pPr algn="l"/>
            <a:endParaRPr lang="fr-FR" sz="1600" u="sng" dirty="0">
              <a:latin typeface="Calibri" panose="020F0502020204030204" pitchFamily="34" charset="0"/>
              <a:cs typeface="Calibri" panose="020F0502020204030204" pitchFamily="34" charset="0"/>
            </a:endParaRPr>
          </a:p>
          <a:p>
            <a:pPr algn="l"/>
            <a:r>
              <a:rPr lang="fr-FR" sz="1600" b="1" u="sng" dirty="0">
                <a:latin typeface="Calibri" panose="020F0502020204030204" pitchFamily="34" charset="0"/>
                <a:cs typeface="Calibri" panose="020F0502020204030204" pitchFamily="34" charset="0"/>
              </a:rPr>
              <a:t>Traquer les produits chimiques:</a:t>
            </a:r>
          </a:p>
          <a:p>
            <a:pPr algn="l" fontAlgn="base"/>
            <a:r>
              <a:rPr lang="fr-FR" sz="1600" dirty="0">
                <a:latin typeface="Calibri" panose="020F0502020204030204" pitchFamily="34" charset="0"/>
                <a:cs typeface="Calibri" panose="020F0502020204030204" pitchFamily="34" charset="0"/>
              </a:rPr>
              <a:t>Les produits chimiques sont partout : dans l’air, dans l’eau dans tous les produits de la vie courante, dans l’alimentation… « Ils sont susceptibles d’interférer avec le fonctionnement du système endocrinien et induire des effets néfastes sur l’organisme d’un individu ou sur ses descendants », comme le précise l’Oms. On les appelle « perturbateurs endocriniens » (PE). Certains sont suspectés d’être responsables d’une augmentation de cancers dits hormono-dépendants : thyroïde, testicules, prostate, ovaires.</a:t>
            </a:r>
          </a:p>
          <a:p>
            <a:pPr algn="l" fontAlgn="base"/>
            <a:endParaRPr lang="fr-FR" sz="1600" dirty="0">
              <a:latin typeface="Calibri" panose="020F0502020204030204" pitchFamily="34" charset="0"/>
              <a:cs typeface="Calibri" panose="020F0502020204030204" pitchFamily="34" charset="0"/>
            </a:endParaRPr>
          </a:p>
          <a:p>
            <a:pPr algn="l"/>
            <a:r>
              <a:rPr lang="fr-FR" sz="1600" b="1" u="sng" dirty="0">
                <a:latin typeface="Calibri" panose="020F0502020204030204" pitchFamily="34" charset="0"/>
                <a:cs typeface="Calibri" panose="020F0502020204030204" pitchFamily="34" charset="0"/>
              </a:rPr>
              <a:t>Se protéger des perturbateurs endocriniens:</a:t>
            </a:r>
          </a:p>
          <a:p>
            <a:pPr algn="l"/>
            <a:endParaRPr lang="fr-FR" sz="1600" dirty="0">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Evitez les crèmes et les cosmétiques contenant des phtalates, du triclosan et des parabènes.</a:t>
            </a: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Limitez l’usage des produits d’entretien (les plus simples, comme le vinaigre blanc, sont aussi efficaces). Certaines mutuelles organisent des ateliers pour apprendre à fabriquer ses cosmétiques et ses produits d’entretien et à décrypter les étiquettes.</a:t>
            </a: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Cuisinez dans des ustensiles en acier inoxydable, en verre, en céramique, en fonte (plutôt que dans des poêles antiadhésives).</a:t>
            </a: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Evitez la vaisselle et contenants en plastique.</a:t>
            </a: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Lavez les vêtements neufs avant de les porter. Préférez le coton, la laine… aux matières synthétiques.</a:t>
            </a: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Consommez « bio ».</a:t>
            </a: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Optez pour l’eau du robinet </a:t>
            </a:r>
            <a:r>
              <a:rPr lang="fr-FR" sz="1600" dirty="0" err="1">
                <a:latin typeface="Calibri" panose="020F0502020204030204" pitchFamily="34" charset="0"/>
                <a:cs typeface="Calibri" panose="020F0502020204030204" pitchFamily="34" charset="0"/>
              </a:rPr>
              <a:t>firltrée</a:t>
            </a:r>
            <a:r>
              <a:rPr lang="fr-FR" sz="1600" dirty="0">
                <a:latin typeface="Calibri" panose="020F0502020204030204" pitchFamily="34" charset="0"/>
                <a:cs typeface="Calibri" panose="020F0502020204030204" pitchFamily="34" charset="0"/>
              </a:rPr>
              <a:t>. Sinon, préférez les bouteilles en verre.</a:t>
            </a:r>
          </a:p>
          <a:p>
            <a:pPr algn="l" fontAlgn="base">
              <a:buFont typeface="Arial" panose="020B0604020202020204" pitchFamily="34" charset="0"/>
              <a:buChar char="•"/>
            </a:pPr>
            <a:r>
              <a:rPr lang="fr-FR" sz="1600" dirty="0">
                <a:latin typeface="Calibri" panose="020F0502020204030204" pitchFamily="34" charset="0"/>
                <a:cs typeface="Calibri" panose="020F0502020204030204" pitchFamily="34" charset="0"/>
              </a:rPr>
              <a:t>Eteignez tous vos appareils électroniques la nuit.</a:t>
            </a:r>
            <a:endParaRPr lang="fr-FR" sz="1600" b="0" i="0" dirty="0">
              <a:solidFill>
                <a:srgbClr val="25252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94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E02A7-B549-47B3-A038-BA0D95E39B23}"/>
              </a:ext>
            </a:extLst>
          </p:cNvPr>
          <p:cNvSpPr>
            <a:spLocks noGrp="1"/>
          </p:cNvSpPr>
          <p:nvPr>
            <p:ph type="title"/>
          </p:nvPr>
        </p:nvSpPr>
        <p:spPr>
          <a:xfrm>
            <a:off x="804672" y="802955"/>
            <a:ext cx="4766330" cy="1454051"/>
          </a:xfrm>
        </p:spPr>
        <p:txBody>
          <a:bodyPr>
            <a:normAutofit fontScale="90000"/>
          </a:bodyPr>
          <a:lstStyle/>
          <a:p>
            <a:r>
              <a:rPr lang="fr-FR" sz="3300" u="sng" dirty="0">
                <a:solidFill>
                  <a:schemeClr val="tx2"/>
                </a:solidFill>
              </a:rPr>
              <a:t>L’importance de l’environnement en naturopathie</a:t>
            </a:r>
          </a:p>
        </p:txBody>
      </p:sp>
      <p:sp>
        <p:nvSpPr>
          <p:cNvPr id="3" name="Espace réservé du contenu 2">
            <a:extLst>
              <a:ext uri="{FF2B5EF4-FFF2-40B4-BE49-F238E27FC236}">
                <a16:creationId xmlns:a16="http://schemas.microsoft.com/office/drawing/2014/main" id="{0581843B-1172-4942-95FF-679D3B57198C}"/>
              </a:ext>
            </a:extLst>
          </p:cNvPr>
          <p:cNvSpPr>
            <a:spLocks noGrp="1"/>
          </p:cNvSpPr>
          <p:nvPr>
            <p:ph idx="1"/>
          </p:nvPr>
        </p:nvSpPr>
        <p:spPr>
          <a:xfrm>
            <a:off x="805053" y="2798201"/>
            <a:ext cx="4765949" cy="3353476"/>
          </a:xfrm>
        </p:spPr>
        <p:txBody>
          <a:bodyPr anchor="t">
            <a:normAutofit/>
          </a:bodyPr>
          <a:lstStyle/>
          <a:p>
            <a:r>
              <a:rPr lang="fr-FR" sz="1600" dirty="0">
                <a:solidFill>
                  <a:schemeClr val="tx1">
                    <a:lumMod val="95000"/>
                    <a:lumOff val="5000"/>
                  </a:schemeClr>
                </a:solidFill>
                <a:latin typeface="Calibri" panose="020F0502020204030204" pitchFamily="34" charset="0"/>
                <a:cs typeface="Calibri" panose="020F0502020204030204" pitchFamily="34" charset="0"/>
              </a:rPr>
              <a:t>L'environnement à l'heure actuelle n’est plus du tout en adéquation avec notre mode de vie, notre fonctionnement physique, psychologique. </a:t>
            </a:r>
          </a:p>
          <a:p>
            <a:r>
              <a:rPr lang="fr-FR" sz="1600" dirty="0">
                <a:solidFill>
                  <a:schemeClr val="tx1">
                    <a:lumMod val="95000"/>
                    <a:lumOff val="5000"/>
                  </a:schemeClr>
                </a:solidFill>
                <a:latin typeface="Calibri" panose="020F0502020204030204" pitchFamily="34" charset="0"/>
                <a:cs typeface="Calibri" panose="020F0502020204030204" pitchFamily="34" charset="0"/>
              </a:rPr>
              <a:t>Notre immunité est affaiblie par toutes les nouvelles molécules toxiques et néfastes que nous croisons régulièrement.</a:t>
            </a:r>
          </a:p>
          <a:p>
            <a:r>
              <a:rPr lang="fr-FR" sz="1600" dirty="0">
                <a:solidFill>
                  <a:schemeClr val="tx1">
                    <a:lumMod val="95000"/>
                    <a:lumOff val="5000"/>
                  </a:schemeClr>
                </a:solidFill>
                <a:latin typeface="Calibri" panose="020F0502020204030204" pitchFamily="34" charset="0"/>
                <a:cs typeface="Calibri" panose="020F0502020204030204" pitchFamily="34" charset="0"/>
              </a:rPr>
              <a:t>En prenant soin de nous et de notre environnement nous ne laissons pas la place aux polluants de nous affaiblir davantage</a:t>
            </a:r>
          </a:p>
        </p:txBody>
      </p:sp>
      <p:pic>
        <p:nvPicPr>
          <p:cNvPr id="7" name="Image 6">
            <a:extLst>
              <a:ext uri="{FF2B5EF4-FFF2-40B4-BE49-F238E27FC236}">
                <a16:creationId xmlns:a16="http://schemas.microsoft.com/office/drawing/2014/main" id="{06518D47-85EC-4BE4-BFB9-149BCBCE56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25115" y="554089"/>
            <a:ext cx="4142232" cy="4142232"/>
          </a:xfrm>
          <a:prstGeom prst="rect">
            <a:avLst/>
          </a:prstGeom>
        </p:spPr>
      </p:pic>
      <p:pic>
        <p:nvPicPr>
          <p:cNvPr id="5" name="Image 4">
            <a:extLst>
              <a:ext uri="{FF2B5EF4-FFF2-40B4-BE49-F238E27FC236}">
                <a16:creationId xmlns:a16="http://schemas.microsoft.com/office/drawing/2014/main" id="{33D797A4-2323-4287-905D-B3AE3CFBEF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42142" y="4160875"/>
            <a:ext cx="2625205" cy="2625205"/>
          </a:xfrm>
          <a:prstGeom prst="rect">
            <a:avLst/>
          </a:prstGeom>
        </p:spPr>
      </p:pic>
    </p:spTree>
    <p:extLst>
      <p:ext uri="{BB962C8B-B14F-4D97-AF65-F5344CB8AC3E}">
        <p14:creationId xmlns:p14="http://schemas.microsoft.com/office/powerpoint/2010/main" val="1216177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B7819F8-540A-40F1-855D-D99839812B53}"/>
              </a:ext>
            </a:extLst>
          </p:cNvPr>
          <p:cNvPicPr>
            <a:picLocks noChangeAspect="1"/>
          </p:cNvPicPr>
          <p:nvPr/>
        </p:nvPicPr>
        <p:blipFill>
          <a:blip r:embed="rId2">
            <a:alphaModFix amt="12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03" y="14092"/>
            <a:ext cx="12192000" cy="6858000"/>
          </a:xfrm>
          <a:prstGeom prst="rect">
            <a:avLst/>
          </a:prstGeom>
        </p:spPr>
      </p:pic>
      <p:sp>
        <p:nvSpPr>
          <p:cNvPr id="2" name="Titre 1">
            <a:extLst>
              <a:ext uri="{FF2B5EF4-FFF2-40B4-BE49-F238E27FC236}">
                <a16:creationId xmlns:a16="http://schemas.microsoft.com/office/drawing/2014/main" id="{5411BBF0-E799-4B87-BAB6-0167452E73CB}"/>
              </a:ext>
            </a:extLst>
          </p:cNvPr>
          <p:cNvSpPr>
            <a:spLocks noGrp="1"/>
          </p:cNvSpPr>
          <p:nvPr>
            <p:ph type="title"/>
          </p:nvPr>
        </p:nvSpPr>
        <p:spPr>
          <a:xfrm>
            <a:off x="269464" y="181453"/>
            <a:ext cx="4914014" cy="732948"/>
          </a:xfrm>
        </p:spPr>
        <p:txBody>
          <a:bodyPr/>
          <a:lstStyle/>
          <a:p>
            <a:r>
              <a:rPr lang="fr-FR" b="1" dirty="0"/>
              <a:t>LES ESPACES A VIVRE</a:t>
            </a:r>
          </a:p>
        </p:txBody>
      </p:sp>
      <p:sp>
        <p:nvSpPr>
          <p:cNvPr id="3" name="Espace réservé du contenu 2">
            <a:extLst>
              <a:ext uri="{FF2B5EF4-FFF2-40B4-BE49-F238E27FC236}">
                <a16:creationId xmlns:a16="http://schemas.microsoft.com/office/drawing/2014/main" id="{E44868B2-0A33-46C5-B559-8E2AEE26E2D7}"/>
              </a:ext>
            </a:extLst>
          </p:cNvPr>
          <p:cNvSpPr>
            <a:spLocks noGrp="1"/>
          </p:cNvSpPr>
          <p:nvPr>
            <p:ph idx="1"/>
          </p:nvPr>
        </p:nvSpPr>
        <p:spPr>
          <a:xfrm>
            <a:off x="184623" y="1043944"/>
            <a:ext cx="2728260" cy="537327"/>
          </a:xfrm>
        </p:spPr>
        <p:txBody>
          <a:bodyPr>
            <a:normAutofit/>
          </a:bodyPr>
          <a:lstStyle/>
          <a:p>
            <a:r>
              <a:rPr lang="fr-FR" b="1" u="sng" dirty="0">
                <a:latin typeface="Calibri" panose="020F0502020204030204" pitchFamily="34" charset="0"/>
                <a:cs typeface="Calibri" panose="020F0502020204030204" pitchFamily="34" charset="0"/>
              </a:rPr>
              <a:t>La maison: La cuisine</a:t>
            </a:r>
          </a:p>
        </p:txBody>
      </p:sp>
      <p:pic>
        <p:nvPicPr>
          <p:cNvPr id="11" name="Image 10">
            <a:extLst>
              <a:ext uri="{FF2B5EF4-FFF2-40B4-BE49-F238E27FC236}">
                <a16:creationId xmlns:a16="http://schemas.microsoft.com/office/drawing/2014/main" id="{0DDD041A-08FD-4BCB-AD96-55264A42BEC7}"/>
              </a:ext>
            </a:extLst>
          </p:cNvPr>
          <p:cNvPicPr>
            <a:picLocks noChangeAspect="1"/>
          </p:cNvPicPr>
          <p:nvPr/>
        </p:nvPicPr>
        <p:blipFill>
          <a:blip r:embed="rId4"/>
          <a:stretch>
            <a:fillRect/>
          </a:stretch>
        </p:blipFill>
        <p:spPr>
          <a:xfrm>
            <a:off x="9613401" y="302523"/>
            <a:ext cx="1984252" cy="1203412"/>
          </a:xfrm>
          <a:prstGeom prst="rect">
            <a:avLst/>
          </a:prstGeom>
        </p:spPr>
      </p:pic>
      <p:sp>
        <p:nvSpPr>
          <p:cNvPr id="12" name="ZoneTexte 11">
            <a:extLst>
              <a:ext uri="{FF2B5EF4-FFF2-40B4-BE49-F238E27FC236}">
                <a16:creationId xmlns:a16="http://schemas.microsoft.com/office/drawing/2014/main" id="{F84F93D0-6B85-4076-AABB-65E3014AEEFB}"/>
              </a:ext>
            </a:extLst>
          </p:cNvPr>
          <p:cNvSpPr txBox="1"/>
          <p:nvPr/>
        </p:nvSpPr>
        <p:spPr>
          <a:xfrm>
            <a:off x="9446404" y="1516107"/>
            <a:ext cx="4130622" cy="276999"/>
          </a:xfrm>
          <a:prstGeom prst="rect">
            <a:avLst/>
          </a:prstGeom>
          <a:noFill/>
        </p:spPr>
        <p:txBody>
          <a:bodyPr wrap="square" rtlCol="0">
            <a:spAutoFit/>
          </a:bodyPr>
          <a:lstStyle/>
          <a:p>
            <a:r>
              <a:rPr lang="fr-FR" sz="1200" b="1" dirty="0">
                <a:latin typeface="Calibri" panose="020F0502020204030204" pitchFamily="34" charset="0"/>
                <a:cs typeface="Calibri" panose="020F0502020204030204" pitchFamily="34" charset="0"/>
              </a:rPr>
              <a:t>Eviter les contenants en plastique</a:t>
            </a:r>
          </a:p>
        </p:txBody>
      </p:sp>
      <p:sp>
        <p:nvSpPr>
          <p:cNvPr id="13" name="Accolade fermante 12">
            <a:extLst>
              <a:ext uri="{FF2B5EF4-FFF2-40B4-BE49-F238E27FC236}">
                <a16:creationId xmlns:a16="http://schemas.microsoft.com/office/drawing/2014/main" id="{897CC11D-B8FD-41C9-88FD-48DCF3F9B552}"/>
              </a:ext>
            </a:extLst>
          </p:cNvPr>
          <p:cNvSpPr/>
          <p:nvPr/>
        </p:nvSpPr>
        <p:spPr>
          <a:xfrm rot="5400000">
            <a:off x="10467028" y="833055"/>
            <a:ext cx="276999" cy="231824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a:extLst>
              <a:ext uri="{FF2B5EF4-FFF2-40B4-BE49-F238E27FC236}">
                <a16:creationId xmlns:a16="http://schemas.microsoft.com/office/drawing/2014/main" id="{275953C2-E76C-4CCB-A01E-C822809DF7CB}"/>
              </a:ext>
            </a:extLst>
          </p:cNvPr>
          <p:cNvSpPr txBox="1"/>
          <p:nvPr/>
        </p:nvSpPr>
        <p:spPr>
          <a:xfrm>
            <a:off x="8540216" y="2191251"/>
            <a:ext cx="4130622" cy="646331"/>
          </a:xfrm>
          <a:prstGeom prst="rect">
            <a:avLst/>
          </a:prstGeom>
          <a:noFill/>
        </p:spPr>
        <p:txBody>
          <a:bodyPr wrap="square" rtlCol="0">
            <a:spAutoFit/>
          </a:bodyPr>
          <a:lstStyle/>
          <a:p>
            <a:pPr algn="ctr"/>
            <a:r>
              <a:rPr lang="fr-FR" sz="1200" b="1" dirty="0">
                <a:latin typeface="Calibri" panose="020F0502020204030204" pitchFamily="34" charset="0"/>
                <a:cs typeface="Calibri" panose="020F0502020204030204" pitchFamily="34" charset="0"/>
              </a:rPr>
              <a:t>Préférer les contenants en verre</a:t>
            </a:r>
          </a:p>
          <a:p>
            <a:pPr algn="ctr"/>
            <a:r>
              <a:rPr lang="fr-FR" sz="1200" b="1" dirty="0">
                <a:latin typeface="Calibri" panose="020F0502020204030204" pitchFamily="34" charset="0"/>
                <a:cs typeface="Calibri" panose="020F0502020204030204" pitchFamily="34" charset="0"/>
              </a:rPr>
              <a:t>Inox, bois, choisissez du papier cuisson </a:t>
            </a:r>
          </a:p>
          <a:p>
            <a:pPr algn="ctr"/>
            <a:r>
              <a:rPr lang="fr-FR" sz="1200" b="1" dirty="0">
                <a:latin typeface="Calibri" panose="020F0502020204030204" pitchFamily="34" charset="0"/>
                <a:cs typeface="Calibri" panose="020F0502020204030204" pitchFamily="34" charset="0"/>
              </a:rPr>
              <a:t>et du film écologique </a:t>
            </a:r>
            <a:r>
              <a:rPr lang="fr-FR" sz="1200" b="1" dirty="0" err="1">
                <a:latin typeface="Calibri" panose="020F0502020204030204" pitchFamily="34" charset="0"/>
                <a:cs typeface="Calibri" panose="020F0502020204030204" pitchFamily="34" charset="0"/>
              </a:rPr>
              <a:t>bio-dégradable</a:t>
            </a:r>
            <a:endParaRPr lang="fr-FR" sz="1200" b="1" dirty="0">
              <a:latin typeface="Calibri" panose="020F0502020204030204" pitchFamily="34" charset="0"/>
              <a:cs typeface="Calibri" panose="020F0502020204030204" pitchFamily="34" charset="0"/>
            </a:endParaRPr>
          </a:p>
        </p:txBody>
      </p:sp>
      <p:sp>
        <p:nvSpPr>
          <p:cNvPr id="17" name="ZoneTexte 16">
            <a:extLst>
              <a:ext uri="{FF2B5EF4-FFF2-40B4-BE49-F238E27FC236}">
                <a16:creationId xmlns:a16="http://schemas.microsoft.com/office/drawing/2014/main" id="{941A46A8-BAC4-4B01-A635-E8F1EDB3B61B}"/>
              </a:ext>
            </a:extLst>
          </p:cNvPr>
          <p:cNvSpPr txBox="1"/>
          <p:nvPr/>
        </p:nvSpPr>
        <p:spPr>
          <a:xfrm>
            <a:off x="6880286" y="5331890"/>
            <a:ext cx="6064187" cy="369332"/>
          </a:xfrm>
          <a:prstGeom prst="rect">
            <a:avLst/>
          </a:prstGeom>
          <a:noFill/>
        </p:spPr>
        <p:txBody>
          <a:bodyPr wrap="square" rtlCol="0">
            <a:spAutoFit/>
          </a:bodyPr>
          <a:lstStyle/>
          <a:p>
            <a:r>
              <a:rPr lang="fr-FR" b="1" dirty="0">
                <a:solidFill>
                  <a:srgbClr val="FF0000"/>
                </a:solidFill>
                <a:latin typeface="Freestyle Script" panose="030804020302050B0404" pitchFamily="66" charset="0"/>
              </a:rPr>
              <a:t>PAS DE CUISSON AU MICRO-ONDES</a:t>
            </a:r>
          </a:p>
        </p:txBody>
      </p:sp>
      <p:sp>
        <p:nvSpPr>
          <p:cNvPr id="18" name="ZoneTexte 17">
            <a:extLst>
              <a:ext uri="{FF2B5EF4-FFF2-40B4-BE49-F238E27FC236}">
                <a16:creationId xmlns:a16="http://schemas.microsoft.com/office/drawing/2014/main" id="{A9C3D4EE-1E1F-4E44-9609-901B8C81A33B}"/>
              </a:ext>
            </a:extLst>
          </p:cNvPr>
          <p:cNvSpPr txBox="1"/>
          <p:nvPr/>
        </p:nvSpPr>
        <p:spPr>
          <a:xfrm>
            <a:off x="5390360" y="4871599"/>
            <a:ext cx="5888844" cy="523220"/>
          </a:xfrm>
          <a:prstGeom prst="rect">
            <a:avLst/>
          </a:prstGeom>
          <a:noFill/>
        </p:spPr>
        <p:txBody>
          <a:bodyPr wrap="square" rtlCol="0">
            <a:spAutoFit/>
          </a:bodyPr>
          <a:lstStyle/>
          <a:p>
            <a:pPr algn="ctr"/>
            <a:r>
              <a:rPr lang="fr-FR" sz="1400" b="1" dirty="0">
                <a:latin typeface="Calibri" panose="020F0502020204030204" pitchFamily="34" charset="0"/>
                <a:cs typeface="Calibri" panose="020F0502020204030204" pitchFamily="34" charset="0"/>
              </a:rPr>
              <a:t>Cuisson vapeur, </a:t>
            </a:r>
            <a:r>
              <a:rPr lang="fr-FR" sz="1400" b="1" dirty="0" err="1">
                <a:latin typeface="Calibri" panose="020F0502020204030204" pitchFamily="34" charset="0"/>
                <a:cs typeface="Calibri" panose="020F0502020204030204" pitchFamily="34" charset="0"/>
              </a:rPr>
              <a:t>vitaliseur</a:t>
            </a:r>
            <a:r>
              <a:rPr lang="fr-FR" sz="1400" b="1" dirty="0">
                <a:latin typeface="Calibri" panose="020F0502020204030204" pitchFamily="34" charset="0"/>
                <a:cs typeface="Calibri" panose="020F0502020204030204" pitchFamily="34" charset="0"/>
              </a:rPr>
              <a:t>, ustensile en inox, pyrex, pierre, fonte…</a:t>
            </a:r>
          </a:p>
          <a:p>
            <a:pPr algn="ctr"/>
            <a:r>
              <a:rPr lang="fr-FR" sz="1400" b="1" dirty="0">
                <a:latin typeface="Calibri" panose="020F0502020204030204" pitchFamily="34" charset="0"/>
                <a:cs typeface="Calibri" panose="020F0502020204030204" pitchFamily="34" charset="0"/>
              </a:rPr>
              <a:t>Spatules et accessoires en inox ou bois</a:t>
            </a:r>
          </a:p>
        </p:txBody>
      </p:sp>
      <p:pic>
        <p:nvPicPr>
          <p:cNvPr id="1026" name="Picture 2" descr="Zéro déchet : fabriquer sa lessive écologique, 3 recettes faciles DIY">
            <a:extLst>
              <a:ext uri="{FF2B5EF4-FFF2-40B4-BE49-F238E27FC236}">
                <a16:creationId xmlns:a16="http://schemas.microsoft.com/office/drawing/2014/main" id="{FEC54778-519C-4296-BAB9-097006B28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68" y="4131969"/>
            <a:ext cx="3542389" cy="263908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C69E9D0C-3BD7-4898-B121-D72BE20A5112}"/>
              </a:ext>
            </a:extLst>
          </p:cNvPr>
          <p:cNvSpPr txBox="1"/>
          <p:nvPr/>
        </p:nvSpPr>
        <p:spPr>
          <a:xfrm>
            <a:off x="435964" y="3832087"/>
            <a:ext cx="5696997" cy="276999"/>
          </a:xfrm>
          <a:prstGeom prst="rect">
            <a:avLst/>
          </a:prstGeom>
          <a:noFill/>
        </p:spPr>
        <p:txBody>
          <a:bodyPr wrap="square" rtlCol="0">
            <a:spAutoFit/>
          </a:bodyPr>
          <a:lstStyle/>
          <a:p>
            <a:r>
              <a:rPr lang="fr-FR" sz="1200" b="1" dirty="0">
                <a:latin typeface="Calibri" panose="020F0502020204030204" pitchFamily="34" charset="0"/>
                <a:cs typeface="Calibri" panose="020F0502020204030204" pitchFamily="34" charset="0"/>
              </a:rPr>
              <a:t>Produits ménagers maison ou écologique</a:t>
            </a:r>
          </a:p>
        </p:txBody>
      </p:sp>
      <p:pic>
        <p:nvPicPr>
          <p:cNvPr id="21" name="Image 20">
            <a:extLst>
              <a:ext uri="{FF2B5EF4-FFF2-40B4-BE49-F238E27FC236}">
                <a16:creationId xmlns:a16="http://schemas.microsoft.com/office/drawing/2014/main" id="{DD5A02DD-D955-463D-BD9F-1CD211C2BC5E}"/>
              </a:ext>
            </a:extLst>
          </p:cNvPr>
          <p:cNvPicPr>
            <a:picLocks noChangeAspect="1"/>
          </p:cNvPicPr>
          <p:nvPr/>
        </p:nvPicPr>
        <p:blipFill>
          <a:blip r:embed="rId6"/>
          <a:stretch>
            <a:fillRect/>
          </a:stretch>
        </p:blipFill>
        <p:spPr>
          <a:xfrm>
            <a:off x="6694999" y="2036132"/>
            <a:ext cx="1456340" cy="1643050"/>
          </a:xfrm>
          <a:prstGeom prst="rect">
            <a:avLst/>
          </a:prstGeom>
        </p:spPr>
      </p:pic>
      <p:sp>
        <p:nvSpPr>
          <p:cNvPr id="23" name="ZoneTexte 22">
            <a:extLst>
              <a:ext uri="{FF2B5EF4-FFF2-40B4-BE49-F238E27FC236}">
                <a16:creationId xmlns:a16="http://schemas.microsoft.com/office/drawing/2014/main" id="{3EC514F2-AB67-4E67-9BB1-84D2AAF17328}"/>
              </a:ext>
            </a:extLst>
          </p:cNvPr>
          <p:cNvSpPr txBox="1"/>
          <p:nvPr/>
        </p:nvSpPr>
        <p:spPr>
          <a:xfrm>
            <a:off x="4982021" y="3508922"/>
            <a:ext cx="6064187" cy="523220"/>
          </a:xfrm>
          <a:prstGeom prst="rect">
            <a:avLst/>
          </a:prstGeom>
          <a:noFill/>
        </p:spPr>
        <p:txBody>
          <a:bodyPr wrap="square" rtlCol="0">
            <a:spAutoFit/>
          </a:bodyPr>
          <a:lstStyle/>
          <a:p>
            <a:r>
              <a:rPr lang="fr-FR" sz="1400" b="1" dirty="0">
                <a:latin typeface="Calibri" panose="020F0502020204030204" pitchFamily="34" charset="0"/>
                <a:cs typeface="Calibri" panose="020F0502020204030204" pitchFamily="34" charset="0"/>
              </a:rPr>
              <a:t>Filtrer l’eau du robinet</a:t>
            </a:r>
          </a:p>
          <a:p>
            <a:r>
              <a:rPr lang="fr-FR" sz="1400" b="1" dirty="0">
                <a:latin typeface="Calibri" panose="020F0502020204030204" pitchFamily="34" charset="0"/>
                <a:cs typeface="Calibri" panose="020F0502020204030204" pitchFamily="34" charset="0"/>
              </a:rPr>
              <a:t>Economiser l’eau avec des système écolo-économique</a:t>
            </a:r>
          </a:p>
        </p:txBody>
      </p:sp>
      <p:pic>
        <p:nvPicPr>
          <p:cNvPr id="1028" name="Picture 4" descr="Panier En Osier Vide Avec Poignée Pour La Célébration De La Récolte De  Thanksgiving. Isolé Sur Illustration De Dessin Animé Blanc | Vecteur Premium">
            <a:extLst>
              <a:ext uri="{FF2B5EF4-FFF2-40B4-BE49-F238E27FC236}">
                <a16:creationId xmlns:a16="http://schemas.microsoft.com/office/drawing/2014/main" id="{40B80711-799F-4D3F-9027-0013395790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394" y="1654606"/>
            <a:ext cx="1375164" cy="1585715"/>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DE96A402-5FA2-47BC-B823-9AB432118949}"/>
              </a:ext>
            </a:extLst>
          </p:cNvPr>
          <p:cNvSpPr txBox="1"/>
          <p:nvPr/>
        </p:nvSpPr>
        <p:spPr>
          <a:xfrm>
            <a:off x="2278558" y="1805753"/>
            <a:ext cx="2425417" cy="1200329"/>
          </a:xfrm>
          <a:prstGeom prst="rect">
            <a:avLst/>
          </a:prstGeom>
          <a:noFill/>
        </p:spPr>
        <p:txBody>
          <a:bodyPr wrap="square" rtlCol="0">
            <a:spAutoFit/>
          </a:bodyPr>
          <a:lstStyle/>
          <a:p>
            <a:r>
              <a:rPr lang="fr-FR" sz="1200" b="1" u="sng" dirty="0">
                <a:latin typeface="Calibri" panose="020F0502020204030204" pitchFamily="34" charset="0"/>
                <a:cs typeface="Calibri" panose="020F0502020204030204" pitchFamily="34" charset="0"/>
              </a:rPr>
              <a:t>Panier du produits ménager:</a:t>
            </a:r>
          </a:p>
          <a:p>
            <a:r>
              <a:rPr lang="fr-FR" sz="1200" dirty="0">
                <a:latin typeface="Calibri" panose="020F0502020204030204" pitchFamily="34" charset="0"/>
                <a:cs typeface="Calibri" panose="020F0502020204030204" pitchFamily="34" charset="0"/>
              </a:rPr>
              <a:t>-Huile essentielle</a:t>
            </a:r>
          </a:p>
          <a:p>
            <a:r>
              <a:rPr lang="fr-FR" sz="1200" dirty="0">
                <a:latin typeface="Calibri" panose="020F0502020204030204" pitchFamily="34" charset="0"/>
                <a:cs typeface="Calibri" panose="020F0502020204030204" pitchFamily="34" charset="0"/>
              </a:rPr>
              <a:t>-Savon noir</a:t>
            </a:r>
          </a:p>
          <a:p>
            <a:r>
              <a:rPr lang="fr-FR" sz="1200" dirty="0">
                <a:latin typeface="Calibri" panose="020F0502020204030204" pitchFamily="34" charset="0"/>
                <a:cs typeface="Calibri" panose="020F0502020204030204" pitchFamily="34" charset="0"/>
              </a:rPr>
              <a:t>-Bicarbonate de soude</a:t>
            </a:r>
          </a:p>
          <a:p>
            <a:r>
              <a:rPr lang="fr-FR" sz="1200" dirty="0">
                <a:latin typeface="Calibri" panose="020F0502020204030204" pitchFamily="34" charset="0"/>
                <a:cs typeface="Calibri" panose="020F0502020204030204" pitchFamily="34" charset="0"/>
              </a:rPr>
              <a:t>-Cristaux de soude</a:t>
            </a:r>
          </a:p>
          <a:p>
            <a:r>
              <a:rPr lang="fr-FR" sz="1200" dirty="0">
                <a:latin typeface="Calibri" panose="020F0502020204030204" pitchFamily="34" charset="0"/>
                <a:cs typeface="Calibri" panose="020F0502020204030204" pitchFamily="34" charset="0"/>
              </a:rPr>
              <a:t>-Vinaigre blanc</a:t>
            </a:r>
          </a:p>
        </p:txBody>
      </p:sp>
      <p:cxnSp>
        <p:nvCxnSpPr>
          <p:cNvPr id="5" name="Connecteur droit 4">
            <a:extLst>
              <a:ext uri="{FF2B5EF4-FFF2-40B4-BE49-F238E27FC236}">
                <a16:creationId xmlns:a16="http://schemas.microsoft.com/office/drawing/2014/main" id="{7CACE41A-1CF6-4F1A-823E-5667F9FCC41F}"/>
              </a:ext>
            </a:extLst>
          </p:cNvPr>
          <p:cNvCxnSpPr/>
          <p:nvPr/>
        </p:nvCxnSpPr>
        <p:spPr>
          <a:xfrm flipH="1">
            <a:off x="2669715" y="4650787"/>
            <a:ext cx="1052942" cy="10993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2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B7819F8-540A-40F1-855D-D99839812B53}"/>
              </a:ext>
            </a:extLst>
          </p:cNvPr>
          <p:cNvPicPr>
            <a:picLocks noChangeAspect="1"/>
          </p:cNvPicPr>
          <p:nvPr/>
        </p:nvPicPr>
        <p:blipFill>
          <a:blip r:embed="rId2">
            <a:alphaModFix amt="13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7230359"/>
          </a:xfrm>
          <a:prstGeom prst="rect">
            <a:avLst/>
          </a:prstGeom>
        </p:spPr>
      </p:pic>
      <p:sp>
        <p:nvSpPr>
          <p:cNvPr id="2" name="Titre 1">
            <a:extLst>
              <a:ext uri="{FF2B5EF4-FFF2-40B4-BE49-F238E27FC236}">
                <a16:creationId xmlns:a16="http://schemas.microsoft.com/office/drawing/2014/main" id="{5411BBF0-E799-4B87-BAB6-0167452E73CB}"/>
              </a:ext>
            </a:extLst>
          </p:cNvPr>
          <p:cNvSpPr>
            <a:spLocks noGrp="1"/>
          </p:cNvSpPr>
          <p:nvPr>
            <p:ph type="title"/>
          </p:nvPr>
        </p:nvSpPr>
        <p:spPr>
          <a:xfrm>
            <a:off x="269464" y="181453"/>
            <a:ext cx="4914014" cy="732948"/>
          </a:xfrm>
        </p:spPr>
        <p:txBody>
          <a:bodyPr/>
          <a:lstStyle/>
          <a:p>
            <a:r>
              <a:rPr lang="fr-FR" b="1" dirty="0"/>
              <a:t>LES ESPACES A VIVRE</a:t>
            </a:r>
          </a:p>
        </p:txBody>
      </p:sp>
      <p:sp>
        <p:nvSpPr>
          <p:cNvPr id="3" name="Espace réservé du contenu 2">
            <a:extLst>
              <a:ext uri="{FF2B5EF4-FFF2-40B4-BE49-F238E27FC236}">
                <a16:creationId xmlns:a16="http://schemas.microsoft.com/office/drawing/2014/main" id="{E44868B2-0A33-46C5-B559-8E2AEE26E2D7}"/>
              </a:ext>
            </a:extLst>
          </p:cNvPr>
          <p:cNvSpPr>
            <a:spLocks noGrp="1"/>
          </p:cNvSpPr>
          <p:nvPr>
            <p:ph idx="1"/>
          </p:nvPr>
        </p:nvSpPr>
        <p:spPr>
          <a:xfrm>
            <a:off x="269464" y="810953"/>
            <a:ext cx="2813101" cy="408615"/>
          </a:xfrm>
        </p:spPr>
        <p:txBody>
          <a:bodyPr>
            <a:normAutofit/>
          </a:bodyPr>
          <a:lstStyle/>
          <a:p>
            <a:r>
              <a:rPr lang="fr-FR" dirty="0">
                <a:latin typeface="Calibri" panose="020F0502020204030204" pitchFamily="34" charset="0"/>
                <a:cs typeface="Calibri" panose="020F0502020204030204" pitchFamily="34" charset="0"/>
              </a:rPr>
              <a:t>La maison: La chambre</a:t>
            </a:r>
          </a:p>
        </p:txBody>
      </p:sp>
      <p:pic>
        <p:nvPicPr>
          <p:cNvPr id="5" name="Image 4">
            <a:extLst>
              <a:ext uri="{FF2B5EF4-FFF2-40B4-BE49-F238E27FC236}">
                <a16:creationId xmlns:a16="http://schemas.microsoft.com/office/drawing/2014/main" id="{1DB3E22A-0D63-41D3-92BE-4E62974CC347}"/>
              </a:ext>
            </a:extLst>
          </p:cNvPr>
          <p:cNvPicPr>
            <a:picLocks noChangeAspect="1"/>
          </p:cNvPicPr>
          <p:nvPr/>
        </p:nvPicPr>
        <p:blipFill>
          <a:blip r:embed="rId4"/>
          <a:stretch>
            <a:fillRect/>
          </a:stretch>
        </p:blipFill>
        <p:spPr>
          <a:xfrm>
            <a:off x="5183478" y="3134598"/>
            <a:ext cx="1919420" cy="1526933"/>
          </a:xfrm>
          <a:prstGeom prst="rect">
            <a:avLst/>
          </a:prstGeom>
        </p:spPr>
      </p:pic>
      <p:sp>
        <p:nvSpPr>
          <p:cNvPr id="6" name="ZoneTexte 5">
            <a:extLst>
              <a:ext uri="{FF2B5EF4-FFF2-40B4-BE49-F238E27FC236}">
                <a16:creationId xmlns:a16="http://schemas.microsoft.com/office/drawing/2014/main" id="{0C0E9D30-C183-46FD-824E-A8953492D930}"/>
              </a:ext>
            </a:extLst>
          </p:cNvPr>
          <p:cNvSpPr txBox="1"/>
          <p:nvPr/>
        </p:nvSpPr>
        <p:spPr>
          <a:xfrm>
            <a:off x="1200728" y="2467202"/>
            <a:ext cx="10677235" cy="3139321"/>
          </a:xfrm>
          <a:prstGeom prst="rect">
            <a:avLst/>
          </a:prstGeom>
          <a:noFill/>
        </p:spPr>
        <p:txBody>
          <a:bodyPr wrap="square" rtlCol="0">
            <a:spAutoFit/>
          </a:bodyPr>
          <a:lstStyle/>
          <a:p>
            <a:r>
              <a:rPr lang="fr-FR" b="1" dirty="0"/>
              <a:t>Ambiance zen, couleur pastel…</a:t>
            </a:r>
          </a:p>
          <a:p>
            <a:r>
              <a:rPr lang="fr-FR" b="1" dirty="0"/>
              <a:t>                                            encens, huile de massage bio</a:t>
            </a:r>
          </a:p>
          <a:p>
            <a:r>
              <a:rPr lang="fr-FR" b="1" dirty="0"/>
              <a:t>                                                                                         Pas de wifi, pas d’ondes électrique</a:t>
            </a:r>
          </a:p>
          <a:p>
            <a:endParaRPr lang="fr-FR" b="1" dirty="0"/>
          </a:p>
          <a:p>
            <a:endParaRPr lang="fr-FR" b="1" dirty="0"/>
          </a:p>
          <a:p>
            <a:endParaRPr lang="fr-FR" b="1" dirty="0"/>
          </a:p>
          <a:p>
            <a:r>
              <a:rPr lang="fr-FR" b="1" dirty="0"/>
              <a:t>                                                                                         </a:t>
            </a:r>
          </a:p>
          <a:p>
            <a:r>
              <a:rPr lang="fr-FR" b="1" dirty="0"/>
              <a:t>                                                                                         Pas de tic-tac, pas d’écran</a:t>
            </a:r>
          </a:p>
          <a:p>
            <a:r>
              <a:rPr lang="fr-FR" b="1" dirty="0"/>
              <a:t>                              Linge de maison en lin, coton, bambou</a:t>
            </a:r>
          </a:p>
          <a:p>
            <a:r>
              <a:rPr lang="fr-FR" b="1" dirty="0"/>
              <a:t>Aérer 10 minutes par jour</a:t>
            </a:r>
          </a:p>
          <a:p>
            <a:endParaRPr lang="fr-FR" dirty="0"/>
          </a:p>
        </p:txBody>
      </p:sp>
      <p:sp>
        <p:nvSpPr>
          <p:cNvPr id="8" name="ZoneTexte 7">
            <a:extLst>
              <a:ext uri="{FF2B5EF4-FFF2-40B4-BE49-F238E27FC236}">
                <a16:creationId xmlns:a16="http://schemas.microsoft.com/office/drawing/2014/main" id="{A8E57F6E-3E58-4315-9F4B-3757DFCB3220}"/>
              </a:ext>
            </a:extLst>
          </p:cNvPr>
          <p:cNvSpPr txBox="1"/>
          <p:nvPr/>
        </p:nvSpPr>
        <p:spPr>
          <a:xfrm>
            <a:off x="6539345" y="381701"/>
            <a:ext cx="5070763" cy="1200329"/>
          </a:xfrm>
          <a:prstGeom prst="rect">
            <a:avLst/>
          </a:prstGeom>
          <a:noFill/>
        </p:spPr>
        <p:txBody>
          <a:bodyPr wrap="square" rtlCol="0">
            <a:spAutoFit/>
          </a:bodyPr>
          <a:lstStyle/>
          <a:p>
            <a:r>
              <a:rPr lang="fr-FR" b="1" dirty="0">
                <a:solidFill>
                  <a:srgbClr val="FF0000"/>
                </a:solidFill>
              </a:rPr>
              <a:t>Attention</a:t>
            </a:r>
            <a:r>
              <a:rPr lang="fr-FR" dirty="0"/>
              <a:t> la literie siège de votre bien-être et de votre repos doit être: confortable et adaptée à votre morphologie, ventilée, garnies en fibres naturelles</a:t>
            </a:r>
          </a:p>
        </p:txBody>
      </p:sp>
    </p:spTree>
    <p:extLst>
      <p:ext uri="{BB962C8B-B14F-4D97-AF65-F5344CB8AC3E}">
        <p14:creationId xmlns:p14="http://schemas.microsoft.com/office/powerpoint/2010/main" val="238576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B7819F8-540A-40F1-855D-D99839812B53}"/>
              </a:ext>
            </a:extLst>
          </p:cNvPr>
          <p:cNvPicPr>
            <a:picLocks noChangeAspect="1"/>
          </p:cNvPicPr>
          <p:nvPr/>
        </p:nvPicPr>
        <p:blipFill>
          <a:blip r:embed="rId2">
            <a:alphaModFix amt="11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411BBF0-E799-4B87-BAB6-0167452E73CB}"/>
              </a:ext>
            </a:extLst>
          </p:cNvPr>
          <p:cNvSpPr>
            <a:spLocks noGrp="1"/>
          </p:cNvSpPr>
          <p:nvPr>
            <p:ph type="title"/>
          </p:nvPr>
        </p:nvSpPr>
        <p:spPr>
          <a:xfrm>
            <a:off x="269464" y="181453"/>
            <a:ext cx="4914014" cy="732948"/>
          </a:xfrm>
        </p:spPr>
        <p:txBody>
          <a:bodyPr/>
          <a:lstStyle/>
          <a:p>
            <a:r>
              <a:rPr lang="fr-FR" b="1" dirty="0"/>
              <a:t>LES ESPACES A VIVRE</a:t>
            </a:r>
          </a:p>
        </p:txBody>
      </p:sp>
      <p:sp>
        <p:nvSpPr>
          <p:cNvPr id="3" name="Espace réservé du contenu 2">
            <a:extLst>
              <a:ext uri="{FF2B5EF4-FFF2-40B4-BE49-F238E27FC236}">
                <a16:creationId xmlns:a16="http://schemas.microsoft.com/office/drawing/2014/main" id="{E44868B2-0A33-46C5-B559-8E2AEE26E2D7}"/>
              </a:ext>
            </a:extLst>
          </p:cNvPr>
          <p:cNvSpPr>
            <a:spLocks noGrp="1"/>
          </p:cNvSpPr>
          <p:nvPr>
            <p:ph idx="1"/>
          </p:nvPr>
        </p:nvSpPr>
        <p:spPr>
          <a:xfrm>
            <a:off x="392013" y="914401"/>
            <a:ext cx="1609582" cy="386498"/>
          </a:xfrm>
        </p:spPr>
        <p:txBody>
          <a:bodyPr>
            <a:normAutofit/>
          </a:bodyPr>
          <a:lstStyle/>
          <a:p>
            <a:r>
              <a:rPr lang="fr-FR" dirty="0">
                <a:latin typeface="Calibri" panose="020F0502020204030204" pitchFamily="34" charset="0"/>
                <a:cs typeface="Calibri" panose="020F0502020204030204" pitchFamily="34" charset="0"/>
              </a:rPr>
              <a:t>La maison </a:t>
            </a:r>
          </a:p>
        </p:txBody>
      </p:sp>
      <p:sp>
        <p:nvSpPr>
          <p:cNvPr id="4" name="Explosion : 14 points 3">
            <a:extLst>
              <a:ext uri="{FF2B5EF4-FFF2-40B4-BE49-F238E27FC236}">
                <a16:creationId xmlns:a16="http://schemas.microsoft.com/office/drawing/2014/main" id="{C56CBC99-E0EA-432B-B070-06D0CEEE726B}"/>
              </a:ext>
            </a:extLst>
          </p:cNvPr>
          <p:cNvSpPr/>
          <p:nvPr/>
        </p:nvSpPr>
        <p:spPr>
          <a:xfrm>
            <a:off x="269464" y="1798781"/>
            <a:ext cx="5170754" cy="2671619"/>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Nuage 4">
            <a:extLst>
              <a:ext uri="{FF2B5EF4-FFF2-40B4-BE49-F238E27FC236}">
                <a16:creationId xmlns:a16="http://schemas.microsoft.com/office/drawing/2014/main" id="{EC6B3AB8-3B83-43CC-9373-354FB0DBF485}"/>
              </a:ext>
            </a:extLst>
          </p:cNvPr>
          <p:cNvSpPr/>
          <p:nvPr/>
        </p:nvSpPr>
        <p:spPr>
          <a:xfrm>
            <a:off x="4895273" y="258618"/>
            <a:ext cx="6382327" cy="2475346"/>
          </a:xfrm>
          <a:prstGeom prst="cloud">
            <a:avLst/>
          </a:prstGeom>
          <a:solidFill>
            <a:srgbClr val="807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tx1"/>
                </a:solidFill>
              </a:rPr>
              <a:t>AIR SAIN:</a:t>
            </a:r>
          </a:p>
          <a:p>
            <a:pPr algn="ctr"/>
            <a:r>
              <a:rPr lang="fr-FR" sz="1200" b="1" dirty="0">
                <a:solidFill>
                  <a:schemeClr val="tx1"/>
                </a:solidFill>
              </a:rPr>
              <a:t>-Peinture écolo-biologique</a:t>
            </a:r>
          </a:p>
          <a:p>
            <a:pPr algn="ctr"/>
            <a:r>
              <a:rPr lang="fr-FR" sz="1200" b="1" dirty="0">
                <a:solidFill>
                  <a:schemeClr val="tx1"/>
                </a:solidFill>
              </a:rPr>
              <a:t>-Aérez le plus souvent possible</a:t>
            </a:r>
          </a:p>
          <a:p>
            <a:pPr algn="ctr"/>
            <a:r>
              <a:rPr lang="fr-FR" sz="1200" b="1" dirty="0">
                <a:solidFill>
                  <a:schemeClr val="tx1"/>
                </a:solidFill>
              </a:rPr>
              <a:t>-Eviter les moquettes et privilégié le parquet, carrelage, jonc…</a:t>
            </a:r>
          </a:p>
          <a:p>
            <a:pPr algn="ctr"/>
            <a:r>
              <a:rPr lang="fr-FR" sz="1200" b="1" dirty="0">
                <a:solidFill>
                  <a:schemeClr val="tx1"/>
                </a:solidFill>
              </a:rPr>
              <a:t>-Lampe à cristaux de sel </a:t>
            </a:r>
          </a:p>
          <a:p>
            <a:pPr algn="ctr"/>
            <a:r>
              <a:rPr lang="fr-FR" sz="1200" b="1" dirty="0">
                <a:solidFill>
                  <a:schemeClr val="tx1"/>
                </a:solidFill>
              </a:rPr>
              <a:t>DEPOLLUER AVEC DES PLANTES (ficus, Yucca, basilique…)</a:t>
            </a:r>
          </a:p>
          <a:p>
            <a:pPr algn="ctr"/>
            <a:endParaRPr lang="fr-FR" b="1" dirty="0">
              <a:solidFill>
                <a:schemeClr val="tx1"/>
              </a:solidFill>
            </a:endParaRPr>
          </a:p>
        </p:txBody>
      </p:sp>
      <p:sp>
        <p:nvSpPr>
          <p:cNvPr id="9" name="ZoneTexte 8">
            <a:extLst>
              <a:ext uri="{FF2B5EF4-FFF2-40B4-BE49-F238E27FC236}">
                <a16:creationId xmlns:a16="http://schemas.microsoft.com/office/drawing/2014/main" id="{08B85E97-CC4A-4B1B-9248-B91C4284C318}"/>
              </a:ext>
            </a:extLst>
          </p:cNvPr>
          <p:cNvSpPr txBox="1"/>
          <p:nvPr/>
        </p:nvSpPr>
        <p:spPr>
          <a:xfrm>
            <a:off x="1196804" y="2694468"/>
            <a:ext cx="3038763" cy="1200329"/>
          </a:xfrm>
          <a:prstGeom prst="rect">
            <a:avLst/>
          </a:prstGeom>
          <a:noFill/>
        </p:spPr>
        <p:txBody>
          <a:bodyPr wrap="square" rtlCol="0">
            <a:spAutoFit/>
          </a:bodyPr>
          <a:lstStyle/>
          <a:p>
            <a:pPr algn="ctr"/>
            <a:r>
              <a:rPr lang="fr-FR" dirty="0">
                <a:solidFill>
                  <a:schemeClr val="tx1"/>
                </a:solidFill>
              </a:rPr>
              <a:t>Attention aux ondes (</a:t>
            </a:r>
            <a:r>
              <a:rPr lang="fr-FR" dirty="0" err="1">
                <a:solidFill>
                  <a:schemeClr val="tx1"/>
                </a:solidFill>
              </a:rPr>
              <a:t>radio-fréquences</a:t>
            </a:r>
            <a:r>
              <a:rPr lang="fr-FR" dirty="0">
                <a:solidFill>
                  <a:schemeClr val="tx1"/>
                </a:solidFill>
              </a:rPr>
              <a:t>), au DAS (Débit d’Absorption Spécifique) et au wifi</a:t>
            </a:r>
          </a:p>
        </p:txBody>
      </p:sp>
      <p:sp>
        <p:nvSpPr>
          <p:cNvPr id="10" name="ZoneTexte 9">
            <a:extLst>
              <a:ext uri="{FF2B5EF4-FFF2-40B4-BE49-F238E27FC236}">
                <a16:creationId xmlns:a16="http://schemas.microsoft.com/office/drawing/2014/main" id="{86606B20-A3F2-4804-875F-711CD11F813A}"/>
              </a:ext>
            </a:extLst>
          </p:cNvPr>
          <p:cNvSpPr txBox="1"/>
          <p:nvPr/>
        </p:nvSpPr>
        <p:spPr>
          <a:xfrm>
            <a:off x="6400800" y="4057318"/>
            <a:ext cx="4516582" cy="1477328"/>
          </a:xfrm>
          <a:prstGeom prst="rect">
            <a:avLst/>
          </a:prstGeom>
          <a:noFill/>
        </p:spPr>
        <p:txBody>
          <a:bodyPr wrap="square" rtlCol="0">
            <a:spAutoFit/>
          </a:bodyPr>
          <a:lstStyle/>
          <a:p>
            <a:pPr algn="ctr"/>
            <a:r>
              <a:rPr lang="fr-FR" b="1" u="sng" dirty="0">
                <a:highlight>
                  <a:srgbClr val="00FF00"/>
                </a:highlight>
              </a:rPr>
              <a:t>Protection:</a:t>
            </a:r>
          </a:p>
          <a:p>
            <a:r>
              <a:rPr lang="fr-FR" dirty="0"/>
              <a:t>-Lithothérapie</a:t>
            </a:r>
          </a:p>
          <a:p>
            <a:r>
              <a:rPr lang="fr-FR" dirty="0"/>
              <a:t>-Technologie CMO</a:t>
            </a:r>
          </a:p>
          <a:p>
            <a:r>
              <a:rPr lang="fr-FR" dirty="0"/>
              <a:t>-Utiliser du filaire</a:t>
            </a:r>
          </a:p>
          <a:p>
            <a:r>
              <a:rPr lang="fr-FR" dirty="0"/>
              <a:t>-House, bracelet, vêtements, peinture</a:t>
            </a:r>
          </a:p>
        </p:txBody>
      </p:sp>
      <p:pic>
        <p:nvPicPr>
          <p:cNvPr id="12" name="Image 11">
            <a:extLst>
              <a:ext uri="{FF2B5EF4-FFF2-40B4-BE49-F238E27FC236}">
                <a16:creationId xmlns:a16="http://schemas.microsoft.com/office/drawing/2014/main" id="{9A50D268-DA31-4258-A04F-5F6AED59EABF}"/>
              </a:ext>
            </a:extLst>
          </p:cNvPr>
          <p:cNvPicPr>
            <a:picLocks noChangeAspect="1"/>
          </p:cNvPicPr>
          <p:nvPr/>
        </p:nvPicPr>
        <p:blipFill>
          <a:blip r:embed="rId4"/>
          <a:stretch>
            <a:fillRect/>
          </a:stretch>
        </p:blipFill>
        <p:spPr>
          <a:xfrm>
            <a:off x="1185639" y="5164905"/>
            <a:ext cx="1530546" cy="1007824"/>
          </a:xfrm>
          <a:prstGeom prst="rect">
            <a:avLst/>
          </a:prstGeom>
        </p:spPr>
      </p:pic>
      <p:sp>
        <p:nvSpPr>
          <p:cNvPr id="14" name="ZoneTexte 13">
            <a:extLst>
              <a:ext uri="{FF2B5EF4-FFF2-40B4-BE49-F238E27FC236}">
                <a16:creationId xmlns:a16="http://schemas.microsoft.com/office/drawing/2014/main" id="{9317832A-D9FF-46B2-8A36-14BECA2EE2E7}"/>
              </a:ext>
            </a:extLst>
          </p:cNvPr>
          <p:cNvSpPr txBox="1"/>
          <p:nvPr/>
        </p:nvSpPr>
        <p:spPr>
          <a:xfrm>
            <a:off x="2726471" y="4972434"/>
            <a:ext cx="2752437" cy="1200329"/>
          </a:xfrm>
          <a:prstGeom prst="rect">
            <a:avLst/>
          </a:prstGeom>
          <a:noFill/>
        </p:spPr>
        <p:txBody>
          <a:bodyPr wrap="square" rtlCol="0">
            <a:spAutoFit/>
          </a:bodyPr>
          <a:lstStyle/>
          <a:p>
            <a:r>
              <a:rPr lang="fr-FR" dirty="0"/>
              <a:t>On utilise pas un smartphone en milieu clos: préférer les SMS, le mode avion…</a:t>
            </a:r>
          </a:p>
        </p:txBody>
      </p:sp>
    </p:spTree>
    <p:extLst>
      <p:ext uri="{BB962C8B-B14F-4D97-AF65-F5344CB8AC3E}">
        <p14:creationId xmlns:p14="http://schemas.microsoft.com/office/powerpoint/2010/main" val="166957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645167-8B1C-4B91-94D0-2BA1512BD59E}"/>
              </a:ext>
            </a:extLst>
          </p:cNvPr>
          <p:cNvSpPr>
            <a:spLocks noGrp="1"/>
          </p:cNvSpPr>
          <p:nvPr>
            <p:ph type="ctrTitle"/>
          </p:nvPr>
        </p:nvSpPr>
        <p:spPr>
          <a:xfrm>
            <a:off x="763243" y="111299"/>
            <a:ext cx="8722659" cy="916116"/>
          </a:xfrm>
        </p:spPr>
        <p:txBody>
          <a:bodyPr vert="horz" lIns="91440" tIns="45720" rIns="91440" bIns="45720" rtlCol="0" anchor="ctr">
            <a:normAutofit/>
          </a:bodyPr>
          <a:lstStyle/>
          <a:p>
            <a:pPr algn="l"/>
            <a:r>
              <a:rPr lang="en-US" sz="3300" u="sng" kern="1200" dirty="0">
                <a:solidFill>
                  <a:schemeClr val="tx2"/>
                </a:solidFill>
                <a:latin typeface="+mj-lt"/>
                <a:ea typeface="+mj-ea"/>
                <a:cs typeface="+mj-cs"/>
              </a:rPr>
              <a:t>Comment et par </a:t>
            </a:r>
            <a:r>
              <a:rPr lang="en-US" sz="3300" u="sng" kern="1200" dirty="0" err="1">
                <a:solidFill>
                  <a:schemeClr val="tx2"/>
                </a:solidFill>
                <a:latin typeface="+mj-lt"/>
                <a:ea typeface="+mj-ea"/>
                <a:cs typeface="+mj-cs"/>
              </a:rPr>
              <a:t>où</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notre</a:t>
            </a:r>
            <a:r>
              <a:rPr lang="en-US" sz="3300" u="sng" kern="1200" dirty="0">
                <a:solidFill>
                  <a:schemeClr val="tx2"/>
                </a:solidFill>
                <a:latin typeface="+mj-lt"/>
                <a:ea typeface="+mj-ea"/>
                <a:cs typeface="+mj-cs"/>
              </a:rPr>
              <a:t> corps </a:t>
            </a:r>
            <a:r>
              <a:rPr lang="en-US" sz="3300" u="sng" kern="1200" dirty="0" err="1">
                <a:solidFill>
                  <a:schemeClr val="tx2"/>
                </a:solidFill>
                <a:latin typeface="+mj-lt"/>
                <a:ea typeface="+mj-ea"/>
                <a:cs typeface="+mj-cs"/>
              </a:rPr>
              <a:t>est</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impacté</a:t>
            </a:r>
            <a:r>
              <a:rPr lang="en-US" sz="3300" u="sng" kern="1200" dirty="0">
                <a:solidFill>
                  <a:schemeClr val="tx2"/>
                </a:solidFill>
                <a:latin typeface="+mj-lt"/>
                <a:ea typeface="+mj-ea"/>
                <a:cs typeface="+mj-cs"/>
              </a:rPr>
              <a:t> ?</a:t>
            </a:r>
          </a:p>
        </p:txBody>
      </p:sp>
      <p:sp>
        <p:nvSpPr>
          <p:cNvPr id="11" name="Rectangle 3">
            <a:extLst>
              <a:ext uri="{FF2B5EF4-FFF2-40B4-BE49-F238E27FC236}">
                <a16:creationId xmlns:a16="http://schemas.microsoft.com/office/drawing/2014/main" id="{691B1FF2-D397-4E26-A263-36719C0E8B96}"/>
              </a:ext>
            </a:extLst>
          </p:cNvPr>
          <p:cNvSpPr>
            <a:spLocks noChangeArrowheads="1"/>
          </p:cNvSpPr>
          <p:nvPr/>
        </p:nvSpPr>
        <p:spPr bwMode="auto">
          <a:xfrm>
            <a:off x="699247" y="1342643"/>
            <a:ext cx="6202159" cy="516775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lang="en-US" b="1" u="sng" dirty="0" err="1">
                <a:solidFill>
                  <a:schemeClr val="tx1">
                    <a:lumMod val="95000"/>
                    <a:lumOff val="5000"/>
                  </a:schemeClr>
                </a:solidFill>
                <a:latin typeface="Calibri" panose="020F0502020204030204" pitchFamily="34" charset="0"/>
                <a:cs typeface="Calibri" panose="020F0502020204030204" pitchFamily="34" charset="0"/>
              </a:rPr>
              <a:t>L’œil,la</a:t>
            </a:r>
            <a:r>
              <a:rPr lang="en-US" b="1" u="sng" dirty="0">
                <a:solidFill>
                  <a:schemeClr val="tx1">
                    <a:lumMod val="95000"/>
                    <a:lumOff val="5000"/>
                  </a:schemeClr>
                </a:solidFill>
                <a:latin typeface="Calibri" panose="020F0502020204030204" pitchFamily="34" charset="0"/>
                <a:cs typeface="Calibri" panose="020F0502020204030204" pitchFamily="34" charset="0"/>
              </a:rPr>
              <a:t> vision:</a:t>
            </a:r>
          </a:p>
          <a:p>
            <a:pPr marR="0" lvl="0" eaLnBrk="1" fontAlgn="base" hangingPunct="1">
              <a:lnSpc>
                <a:spcPct val="90000"/>
              </a:lnSpc>
              <a:spcBef>
                <a:spcPct val="0"/>
              </a:spcBef>
              <a:spcAft>
                <a:spcPts val="600"/>
              </a:spcAft>
              <a:buClrTx/>
              <a:buSzTx/>
              <a:tabLst/>
            </a:pPr>
            <a:endParaRPr lang="en-US" sz="1400" dirty="0">
              <a:solidFill>
                <a:schemeClr val="tx1">
                  <a:lumMod val="95000"/>
                  <a:lumOff val="5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sz="1600" dirty="0">
                <a:solidFill>
                  <a:schemeClr val="tx1">
                    <a:lumMod val="95000"/>
                    <a:lumOff val="5000"/>
                  </a:schemeClr>
                </a:solidFill>
                <a:latin typeface="Calibri" panose="020F0502020204030204" pitchFamily="34" charset="0"/>
                <a:cs typeface="Calibri" panose="020F0502020204030204" pitchFamily="34" charset="0"/>
              </a:rPr>
              <a:t>« les </a:t>
            </a:r>
            <a:r>
              <a:rPr lang="en-US" sz="1600" dirty="0" err="1">
                <a:solidFill>
                  <a:schemeClr val="tx1">
                    <a:lumMod val="95000"/>
                    <a:lumOff val="5000"/>
                  </a:schemeClr>
                </a:solidFill>
                <a:latin typeface="Calibri" panose="020F0502020204030204" pitchFamily="34" charset="0"/>
                <a:cs typeface="Calibri" panose="020F0502020204030204" pitchFamily="34" charset="0"/>
              </a:rPr>
              <a:t>yeux</a:t>
            </a:r>
            <a:r>
              <a:rPr lang="en-US" sz="1600" dirty="0">
                <a:solidFill>
                  <a:schemeClr val="tx1">
                    <a:lumMod val="95000"/>
                    <a:lumOff val="5000"/>
                  </a:schemeClr>
                </a:solidFill>
                <a:latin typeface="Calibri" panose="020F0502020204030204" pitchFamily="34" charset="0"/>
                <a:cs typeface="Calibri" panose="020F0502020204030204" pitchFamily="34" charset="0"/>
              </a:rPr>
              <a:t> de la </a:t>
            </a:r>
            <a:r>
              <a:rPr lang="en-US" sz="1600" dirty="0" err="1">
                <a:solidFill>
                  <a:schemeClr val="tx1">
                    <a:lumMod val="95000"/>
                    <a:lumOff val="5000"/>
                  </a:schemeClr>
                </a:solidFill>
                <a:latin typeface="Calibri" panose="020F0502020204030204" pitchFamily="34" charset="0"/>
                <a:cs typeface="Calibri" panose="020F0502020204030204" pitchFamily="34" charset="0"/>
              </a:rPr>
              <a:t>bienveillance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sont</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toujours</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riants</a:t>
            </a:r>
            <a:r>
              <a:rPr lang="en-US" sz="1600" dirty="0">
                <a:solidFill>
                  <a:schemeClr val="tx1">
                    <a:lumMod val="95000"/>
                    <a:lumOff val="5000"/>
                  </a:schemeClr>
                </a:solidFill>
                <a:latin typeface="Calibri" panose="020F0502020204030204" pitchFamily="34" charset="0"/>
                <a:cs typeface="Calibri" panose="020F0502020204030204" pitchFamily="34" charset="0"/>
              </a:rPr>
              <a:t> » (</a:t>
            </a:r>
            <a:r>
              <a:rPr lang="en-US" sz="1600" dirty="0" err="1">
                <a:solidFill>
                  <a:schemeClr val="tx1">
                    <a:lumMod val="95000"/>
                    <a:lumOff val="5000"/>
                  </a:schemeClr>
                </a:solidFill>
                <a:latin typeface="Calibri" panose="020F0502020204030204" pitchFamily="34" charset="0"/>
                <a:cs typeface="Calibri" panose="020F0502020204030204" pitchFamily="34" charset="0"/>
              </a:rPr>
              <a:t>proverbe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latin</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marR="0" lvl="0" eaLnBrk="1" fontAlgn="base" hangingPunct="1">
              <a:lnSpc>
                <a:spcPct val="90000"/>
              </a:lnSpc>
              <a:spcBef>
                <a:spcPct val="0"/>
              </a:spcBef>
              <a:spcAft>
                <a:spcPts val="600"/>
              </a:spcAft>
              <a:buClrTx/>
              <a:buSzTx/>
              <a:tabLst/>
            </a:pPr>
            <a:endParaRPr lang="en-US" sz="1600" dirty="0">
              <a:solidFill>
                <a:schemeClr val="tx1">
                  <a:lumMod val="95000"/>
                  <a:lumOff val="5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sz="1600" dirty="0">
                <a:solidFill>
                  <a:schemeClr val="tx1">
                    <a:lumMod val="95000"/>
                    <a:lumOff val="5000"/>
                  </a:schemeClr>
                </a:solidFill>
                <a:latin typeface="Calibri" panose="020F0502020204030204" pitchFamily="34" charset="0"/>
                <a:cs typeface="Calibri" panose="020F0502020204030204" pitchFamily="34" charset="0"/>
              </a:rPr>
              <a:t>Nos </a:t>
            </a:r>
            <a:r>
              <a:rPr lang="en-US" sz="1600" dirty="0" err="1">
                <a:solidFill>
                  <a:schemeClr val="tx1">
                    <a:lumMod val="95000"/>
                    <a:lumOff val="5000"/>
                  </a:schemeClr>
                </a:solidFill>
                <a:latin typeface="Calibri" panose="020F0502020204030204" pitchFamily="34" charset="0"/>
                <a:cs typeface="Calibri" panose="020F0502020204030204" pitchFamily="34" charset="0"/>
              </a:rPr>
              <a:t>yeux</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sont</a:t>
            </a:r>
            <a:r>
              <a:rPr lang="en-US" sz="1600" dirty="0">
                <a:solidFill>
                  <a:schemeClr val="tx1">
                    <a:lumMod val="95000"/>
                    <a:lumOff val="5000"/>
                  </a:schemeClr>
                </a:solidFill>
                <a:latin typeface="Calibri" panose="020F0502020204030204" pitchFamily="34" charset="0"/>
                <a:cs typeface="Calibri" panose="020F0502020204030204" pitchFamily="34" charset="0"/>
              </a:rPr>
              <a:t> la </a:t>
            </a:r>
            <a:r>
              <a:rPr lang="en-US" sz="1600" dirty="0" err="1">
                <a:solidFill>
                  <a:schemeClr val="tx1">
                    <a:lumMod val="95000"/>
                    <a:lumOff val="5000"/>
                  </a:schemeClr>
                </a:solidFill>
                <a:latin typeface="Calibri" panose="020F0502020204030204" pitchFamily="34" charset="0"/>
                <a:cs typeface="Calibri" panose="020F0502020204030204" pitchFamily="34" charset="0"/>
              </a:rPr>
              <a:t>partie</a:t>
            </a:r>
            <a:r>
              <a:rPr lang="en-US" sz="1600" dirty="0">
                <a:solidFill>
                  <a:schemeClr val="tx1">
                    <a:lumMod val="95000"/>
                    <a:lumOff val="5000"/>
                  </a:schemeClr>
                </a:solidFill>
                <a:latin typeface="Calibri" panose="020F0502020204030204" pitchFamily="34" charset="0"/>
                <a:cs typeface="Calibri" panose="020F0502020204030204" pitchFamily="34" charset="0"/>
              </a:rPr>
              <a:t> la plus </a:t>
            </a:r>
            <a:r>
              <a:rPr lang="en-US" sz="1600" dirty="0" err="1">
                <a:solidFill>
                  <a:schemeClr val="tx1">
                    <a:lumMod val="95000"/>
                    <a:lumOff val="5000"/>
                  </a:schemeClr>
                </a:solidFill>
                <a:latin typeface="Calibri" panose="020F0502020204030204" pitchFamily="34" charset="0"/>
                <a:cs typeface="Calibri" panose="020F0502020204030204" pitchFamily="34" charset="0"/>
              </a:rPr>
              <a:t>vulnérable</a:t>
            </a:r>
            <a:r>
              <a:rPr lang="en-US" sz="1600" dirty="0">
                <a:solidFill>
                  <a:schemeClr val="tx1">
                    <a:lumMod val="95000"/>
                    <a:lumOff val="5000"/>
                  </a:schemeClr>
                </a:solidFill>
                <a:latin typeface="Calibri" panose="020F0502020204030204" pitchFamily="34" charset="0"/>
                <a:cs typeface="Calibri" panose="020F0502020204030204" pitchFamily="34" charset="0"/>
              </a:rPr>
              <a:t> de </a:t>
            </a:r>
            <a:r>
              <a:rPr lang="en-US" sz="1600" dirty="0" err="1">
                <a:solidFill>
                  <a:schemeClr val="tx1">
                    <a:lumMod val="95000"/>
                    <a:lumOff val="5000"/>
                  </a:schemeClr>
                </a:solidFill>
                <a:latin typeface="Calibri" panose="020F0502020204030204" pitchFamily="34" charset="0"/>
                <a:cs typeface="Calibri" panose="020F0502020204030204" pitchFamily="34" charset="0"/>
              </a:rPr>
              <a:t>notre</a:t>
            </a:r>
            <a:r>
              <a:rPr lang="en-US" sz="1600" dirty="0">
                <a:solidFill>
                  <a:schemeClr val="tx1">
                    <a:lumMod val="95000"/>
                    <a:lumOff val="5000"/>
                  </a:schemeClr>
                </a:solidFill>
                <a:latin typeface="Calibri" panose="020F0502020204030204" pitchFamily="34" charset="0"/>
                <a:cs typeface="Calibri" panose="020F0502020204030204" pitchFamily="34" charset="0"/>
              </a:rPr>
              <a:t> corps ,il </a:t>
            </a:r>
            <a:r>
              <a:rPr lang="en-US" sz="1600" dirty="0" err="1">
                <a:solidFill>
                  <a:schemeClr val="tx1">
                    <a:lumMod val="95000"/>
                    <a:lumOff val="5000"/>
                  </a:schemeClr>
                </a:solidFill>
                <a:latin typeface="Calibri" panose="020F0502020204030204" pitchFamily="34" charset="0"/>
                <a:cs typeface="Calibri" panose="020F0502020204030204" pitchFamily="34" charset="0"/>
              </a:rPr>
              <a:t>est</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essentiel</a:t>
            </a:r>
            <a:r>
              <a:rPr lang="en-US" sz="1600" dirty="0">
                <a:solidFill>
                  <a:schemeClr val="tx1">
                    <a:lumMod val="95000"/>
                    <a:lumOff val="5000"/>
                  </a:schemeClr>
                </a:solidFill>
                <a:latin typeface="Calibri" panose="020F0502020204030204" pitchFamily="34" charset="0"/>
                <a:cs typeface="Calibri" panose="020F0502020204030204" pitchFamily="34" charset="0"/>
              </a:rPr>
              <a:t> de les </a:t>
            </a:r>
            <a:r>
              <a:rPr lang="en-US" sz="1600" dirty="0" err="1">
                <a:solidFill>
                  <a:schemeClr val="tx1">
                    <a:lumMod val="95000"/>
                    <a:lumOff val="5000"/>
                  </a:schemeClr>
                </a:solidFill>
                <a:latin typeface="Calibri" panose="020F0502020204030204" pitchFamily="34" charset="0"/>
                <a:cs typeface="Calibri" panose="020F0502020204030204" pitchFamily="34" charset="0"/>
              </a:rPr>
              <a:t>protéger</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indent="-228600" eaLnBrk="1" hangingPunct="1">
              <a:lnSpc>
                <a:spcPct val="90000"/>
              </a:lnSpc>
              <a:spcAft>
                <a:spcPts val="600"/>
              </a:spcAft>
              <a:buFont typeface="Arial" panose="020B0604020202020204" pitchFamily="34" charset="0"/>
              <a:buChar char="•"/>
            </a:pPr>
            <a:r>
              <a:rPr lang="en-US" sz="1600" dirty="0">
                <a:solidFill>
                  <a:schemeClr val="tx1">
                    <a:lumMod val="95000"/>
                    <a:lumOff val="5000"/>
                  </a:schemeClr>
                </a:solidFill>
                <a:latin typeface="Calibri" panose="020F0502020204030204" pitchFamily="34" charset="0"/>
                <a:cs typeface="Calibri" panose="020F0502020204030204" pitchFamily="34" charset="0"/>
              </a:rPr>
              <a:t>Irritation, </a:t>
            </a:r>
            <a:r>
              <a:rPr lang="en-US" sz="1600" dirty="0" err="1">
                <a:solidFill>
                  <a:schemeClr val="tx1">
                    <a:lumMod val="95000"/>
                    <a:lumOff val="5000"/>
                  </a:schemeClr>
                </a:solidFill>
                <a:latin typeface="Calibri" panose="020F0502020204030204" pitchFamily="34" charset="0"/>
                <a:cs typeface="Calibri" panose="020F0502020204030204" pitchFamily="34" charset="0"/>
              </a:rPr>
              <a:t>conjonctivite</a:t>
            </a:r>
            <a:r>
              <a:rPr lang="en-US" sz="1600" dirty="0">
                <a:solidFill>
                  <a:schemeClr val="tx1">
                    <a:lumMod val="95000"/>
                    <a:lumOff val="5000"/>
                  </a:schemeClr>
                </a:solidFill>
                <a:latin typeface="Calibri" panose="020F0502020204030204" pitchFamily="34" charset="0"/>
                <a:cs typeface="Calibri" panose="020F0502020204030204" pitchFamily="34" charset="0"/>
              </a:rPr>
              <a:t> et </a:t>
            </a:r>
            <a:r>
              <a:rPr lang="en-US" sz="1600" dirty="0" err="1">
                <a:solidFill>
                  <a:schemeClr val="tx1">
                    <a:lumMod val="95000"/>
                    <a:lumOff val="5000"/>
                  </a:schemeClr>
                </a:solidFill>
                <a:latin typeface="Calibri" panose="020F0502020204030204" pitchFamily="34" charset="0"/>
                <a:cs typeface="Calibri" panose="020F0502020204030204" pitchFamily="34" charset="0"/>
              </a:rPr>
              <a:t>sécheresse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oculaire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peuvent</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être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directement</a:t>
            </a:r>
            <a:r>
              <a:rPr lang="en-US" sz="1600" dirty="0">
                <a:solidFill>
                  <a:schemeClr val="tx1">
                    <a:lumMod val="95000"/>
                    <a:lumOff val="5000"/>
                  </a:schemeClr>
                </a:solidFill>
                <a:latin typeface="Calibri" panose="020F0502020204030204" pitchFamily="34" charset="0"/>
                <a:cs typeface="Calibri" panose="020F0502020204030204" pitchFamily="34" charset="0"/>
              </a:rPr>
              <a:t> des </a:t>
            </a:r>
            <a:r>
              <a:rPr lang="en-US" sz="1600" dirty="0" err="1">
                <a:solidFill>
                  <a:schemeClr val="tx1">
                    <a:lumMod val="95000"/>
                    <a:lumOff val="5000"/>
                  </a:schemeClr>
                </a:solidFill>
                <a:latin typeface="Calibri" panose="020F0502020204030204" pitchFamily="34" charset="0"/>
                <a:cs typeface="Calibri" panose="020F0502020204030204" pitchFamily="34" charset="0"/>
              </a:rPr>
              <a:t>conséquences</a:t>
            </a:r>
            <a:r>
              <a:rPr lang="en-US" sz="1600" dirty="0">
                <a:solidFill>
                  <a:schemeClr val="tx1">
                    <a:lumMod val="95000"/>
                    <a:lumOff val="5000"/>
                  </a:schemeClr>
                </a:solidFill>
                <a:latin typeface="Calibri" panose="020F0502020204030204" pitchFamily="34" charset="0"/>
                <a:cs typeface="Calibri" panose="020F0502020204030204" pitchFamily="34" charset="0"/>
              </a:rPr>
              <a:t> de la pollution.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sz="1600" dirty="0">
                <a:solidFill>
                  <a:schemeClr val="tx1">
                    <a:lumMod val="95000"/>
                    <a:lumOff val="5000"/>
                  </a:schemeClr>
                </a:solidFill>
                <a:latin typeface="Calibri" panose="020F0502020204030204" pitchFamily="34" charset="0"/>
                <a:cs typeface="Calibri" panose="020F0502020204030204" pitchFamily="34" charset="0"/>
              </a:rPr>
              <a:t>La lumière </a:t>
            </a:r>
            <a:r>
              <a:rPr lang="en-US" sz="1600" dirty="0" err="1">
                <a:solidFill>
                  <a:schemeClr val="tx1">
                    <a:lumMod val="95000"/>
                    <a:lumOff val="5000"/>
                  </a:schemeClr>
                </a:solidFill>
                <a:latin typeface="Calibri" panose="020F0502020204030204" pitchFamily="34" charset="0"/>
                <a:cs typeface="Calibri" panose="020F0502020204030204" pitchFamily="34" charset="0"/>
              </a:rPr>
              <a:t>bleue</a:t>
            </a:r>
            <a:r>
              <a:rPr lang="en-US" sz="1600" dirty="0">
                <a:solidFill>
                  <a:schemeClr val="tx1">
                    <a:lumMod val="95000"/>
                    <a:lumOff val="5000"/>
                  </a:schemeClr>
                </a:solidFill>
                <a:latin typeface="Calibri" panose="020F0502020204030204" pitchFamily="34" charset="0"/>
                <a:cs typeface="Calibri" panose="020F0502020204030204" pitchFamily="34" charset="0"/>
              </a:rPr>
              <a:t> et les </a:t>
            </a:r>
            <a:r>
              <a:rPr lang="en-US" sz="1600" dirty="0" err="1">
                <a:solidFill>
                  <a:schemeClr val="tx1">
                    <a:lumMod val="95000"/>
                    <a:lumOff val="5000"/>
                  </a:schemeClr>
                </a:solidFill>
                <a:latin typeface="Calibri" panose="020F0502020204030204" pitchFamily="34" charset="0"/>
                <a:cs typeface="Calibri" panose="020F0502020204030204" pitchFamily="34" charset="0"/>
              </a:rPr>
              <a:t>écrans</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en</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général</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sz="1600" dirty="0">
                <a:solidFill>
                  <a:schemeClr val="tx1">
                    <a:lumMod val="95000"/>
                    <a:lumOff val="5000"/>
                  </a:schemeClr>
                </a:solidFill>
                <a:latin typeface="Calibri" panose="020F0502020204030204" pitchFamily="34" charset="0"/>
                <a:cs typeface="Calibri" panose="020F0502020204030204" pitchFamily="34" charset="0"/>
              </a:rPr>
              <a:t>Nous </a:t>
            </a:r>
            <a:r>
              <a:rPr lang="en-US" sz="1600" dirty="0" err="1">
                <a:solidFill>
                  <a:schemeClr val="tx1">
                    <a:lumMod val="95000"/>
                    <a:lumOff val="5000"/>
                  </a:schemeClr>
                </a:solidFill>
                <a:latin typeface="Calibri" panose="020F0502020204030204" pitchFamily="34" charset="0"/>
                <a:cs typeface="Calibri" panose="020F0502020204030204" pitchFamily="34" charset="0"/>
              </a:rPr>
              <a:t>sommes</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constamment</a:t>
            </a:r>
            <a:r>
              <a:rPr lang="en-US" sz="1600" dirty="0">
                <a:solidFill>
                  <a:schemeClr val="tx1">
                    <a:lumMod val="95000"/>
                    <a:lumOff val="5000"/>
                  </a:schemeClr>
                </a:solidFill>
                <a:latin typeface="Calibri" panose="020F0502020204030204" pitchFamily="34" charset="0"/>
                <a:cs typeface="Calibri" panose="020F0502020204030204" pitchFamily="34" charset="0"/>
              </a:rPr>
              <a:t> exposés à la pollution </a:t>
            </a:r>
            <a:r>
              <a:rPr lang="en-US" sz="1600" dirty="0" err="1">
                <a:solidFill>
                  <a:schemeClr val="tx1">
                    <a:lumMod val="95000"/>
                    <a:lumOff val="5000"/>
                  </a:schemeClr>
                </a:solidFill>
                <a:latin typeface="Calibri" panose="020F0502020204030204" pitchFamily="34" charset="0"/>
                <a:cs typeface="Calibri" panose="020F0502020204030204" pitchFamily="34" charset="0"/>
              </a:rPr>
              <a:t>lumineuse</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sz="1600" dirty="0">
                <a:solidFill>
                  <a:schemeClr val="tx1">
                    <a:lumMod val="95000"/>
                    <a:lumOff val="5000"/>
                  </a:schemeClr>
                </a:solidFill>
                <a:latin typeface="Calibri" panose="020F0502020204030204" pitchFamily="34" charset="0"/>
                <a:cs typeface="Calibri" panose="020F0502020204030204" pitchFamily="34" charset="0"/>
              </a:rPr>
              <a:t>Nous </a:t>
            </a:r>
            <a:r>
              <a:rPr lang="en-US" sz="1600" dirty="0" err="1">
                <a:solidFill>
                  <a:schemeClr val="tx1">
                    <a:lumMod val="95000"/>
                    <a:lumOff val="5000"/>
                  </a:schemeClr>
                </a:solidFill>
                <a:latin typeface="Calibri" panose="020F0502020204030204" pitchFamily="34" charset="0"/>
                <a:cs typeface="Calibri" panose="020F0502020204030204" pitchFamily="34" charset="0"/>
              </a:rPr>
              <a:t>passons</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en</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moyenne</a:t>
            </a:r>
            <a:r>
              <a:rPr lang="en-US" sz="1600" dirty="0">
                <a:solidFill>
                  <a:schemeClr val="tx1">
                    <a:lumMod val="95000"/>
                    <a:lumOff val="5000"/>
                  </a:schemeClr>
                </a:solidFill>
                <a:latin typeface="Calibri" panose="020F0502020204030204" pitchFamily="34" charset="0"/>
                <a:cs typeface="Calibri" panose="020F0502020204030204" pitchFamily="34" charset="0"/>
              </a:rPr>
              <a:t> 6h par jour </a:t>
            </a:r>
            <a:r>
              <a:rPr lang="en-US" sz="1600" dirty="0" err="1">
                <a:solidFill>
                  <a:schemeClr val="tx1">
                    <a:lumMod val="95000"/>
                    <a:lumOff val="5000"/>
                  </a:schemeClr>
                </a:solidFill>
                <a:latin typeface="Calibri" panose="020F0502020204030204" pitchFamily="34" charset="0"/>
                <a:cs typeface="Calibri" panose="020F0502020204030204" pitchFamily="34" charset="0"/>
              </a:rPr>
              <a:t>devant</a:t>
            </a:r>
            <a:r>
              <a:rPr lang="en-US" sz="1600" dirty="0">
                <a:solidFill>
                  <a:schemeClr val="tx1">
                    <a:lumMod val="95000"/>
                    <a:lumOff val="5000"/>
                  </a:schemeClr>
                </a:solidFill>
                <a:latin typeface="Calibri" panose="020F0502020204030204" pitchFamily="34" charset="0"/>
                <a:cs typeface="Calibri" panose="020F0502020204030204" pitchFamily="34" charset="0"/>
              </a:rPr>
              <a:t> un </a:t>
            </a:r>
            <a:r>
              <a:rPr lang="en-US" sz="1600" dirty="0" err="1">
                <a:solidFill>
                  <a:schemeClr val="tx1">
                    <a:lumMod val="95000"/>
                    <a:lumOff val="5000"/>
                  </a:schemeClr>
                </a:solidFill>
                <a:latin typeface="Calibri" panose="020F0502020204030204" pitchFamily="34" charset="0"/>
                <a:cs typeface="Calibri" panose="020F0502020204030204" pitchFamily="34" charset="0"/>
              </a:rPr>
              <a:t>appareil</a:t>
            </a:r>
            <a:r>
              <a:rPr lang="en-US" sz="1600" dirty="0">
                <a:solidFill>
                  <a:schemeClr val="tx1">
                    <a:lumMod val="95000"/>
                    <a:lumOff val="5000"/>
                  </a:schemeClr>
                </a:solidFill>
                <a:latin typeface="Calibri" panose="020F0502020204030204" pitchFamily="34" charset="0"/>
                <a:cs typeface="Calibri" panose="020F0502020204030204" pitchFamily="34" charset="0"/>
              </a:rPr>
              <a:t> numérique.</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C'est</a:t>
            </a:r>
            <a:r>
              <a:rPr lang="en-US" sz="1600" dirty="0">
                <a:solidFill>
                  <a:schemeClr val="tx1">
                    <a:lumMod val="95000"/>
                    <a:lumOff val="5000"/>
                  </a:schemeClr>
                </a:solidFill>
                <a:latin typeface="Calibri" panose="020F0502020204030204" pitchFamily="34" charset="0"/>
                <a:cs typeface="Calibri" panose="020F0502020204030204" pitchFamily="34" charset="0"/>
              </a:rPr>
              <a:t> la lumière </a:t>
            </a:r>
            <a:r>
              <a:rPr lang="en-US" sz="1600" dirty="0" err="1">
                <a:solidFill>
                  <a:schemeClr val="tx1">
                    <a:lumMod val="95000"/>
                    <a:lumOff val="5000"/>
                  </a:schemeClr>
                </a:solidFill>
                <a:latin typeface="Calibri" panose="020F0502020204030204" pitchFamily="34" charset="0"/>
                <a:cs typeface="Calibri" panose="020F0502020204030204" pitchFamily="34" charset="0"/>
              </a:rPr>
              <a:t>bleue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émise</a:t>
            </a:r>
            <a:r>
              <a:rPr lang="en-US" sz="1600" dirty="0">
                <a:solidFill>
                  <a:schemeClr val="tx1">
                    <a:lumMod val="95000"/>
                    <a:lumOff val="5000"/>
                  </a:schemeClr>
                </a:solidFill>
                <a:latin typeface="Calibri" panose="020F0502020204030204" pitchFamily="34" charset="0"/>
                <a:cs typeface="Calibri" panose="020F0502020204030204" pitchFamily="34" charset="0"/>
              </a:rPr>
              <a:t> par </a:t>
            </a:r>
            <a:r>
              <a:rPr lang="en-US" sz="1600" dirty="0" err="1">
                <a:solidFill>
                  <a:schemeClr val="tx1">
                    <a:lumMod val="95000"/>
                    <a:lumOff val="5000"/>
                  </a:schemeClr>
                </a:solidFill>
                <a:latin typeface="Calibri" panose="020F0502020204030204" pitchFamily="34" charset="0"/>
                <a:cs typeface="Calibri" panose="020F0502020204030204" pitchFamily="34" charset="0"/>
              </a:rPr>
              <a:t>nos</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écrans</a:t>
            </a:r>
            <a:r>
              <a:rPr lang="en-US" sz="1600" dirty="0">
                <a:solidFill>
                  <a:schemeClr val="tx1">
                    <a:lumMod val="95000"/>
                    <a:lumOff val="5000"/>
                  </a:schemeClr>
                </a:solidFill>
                <a:latin typeface="Calibri" panose="020F0502020204030204" pitchFamily="34" charset="0"/>
                <a:cs typeface="Calibri" panose="020F0502020204030204" pitchFamily="34" charset="0"/>
              </a:rPr>
              <a:t> qui trouble </a:t>
            </a:r>
            <a:r>
              <a:rPr lang="en-US" sz="1600" dirty="0" err="1">
                <a:solidFill>
                  <a:schemeClr val="tx1">
                    <a:lumMod val="95000"/>
                    <a:lumOff val="5000"/>
                  </a:schemeClr>
                </a:solidFill>
                <a:latin typeface="Calibri" panose="020F0502020204030204" pitchFamily="34" charset="0"/>
                <a:cs typeface="Calibri" panose="020F0502020204030204" pitchFamily="34" charset="0"/>
              </a:rPr>
              <a:t>notre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sommeil</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abîme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nos</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yeux</a:t>
            </a:r>
            <a:r>
              <a:rPr lang="en-US" sz="1600" dirty="0">
                <a:solidFill>
                  <a:schemeClr val="tx1">
                    <a:lumMod val="95000"/>
                    <a:lumOff val="5000"/>
                  </a:schemeClr>
                </a:solidFill>
                <a:latin typeface="Calibri" panose="020F0502020204030204" pitchFamily="34" charset="0"/>
                <a:cs typeface="Calibri" panose="020F0502020204030204" pitchFamily="34" charset="0"/>
              </a:rPr>
              <a:t> et </a:t>
            </a:r>
            <a:r>
              <a:rPr lang="en-US" sz="1600" dirty="0" err="1">
                <a:solidFill>
                  <a:schemeClr val="tx1">
                    <a:lumMod val="95000"/>
                    <a:lumOff val="5000"/>
                  </a:schemeClr>
                </a:solidFill>
                <a:latin typeface="Calibri" panose="020F0502020204030204" pitchFamily="34" charset="0"/>
                <a:cs typeface="Calibri" panose="020F0502020204030204" pitchFamily="34" charset="0"/>
              </a:rPr>
              <a:t>même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notre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peau</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sz="1600" dirty="0" err="1">
                <a:solidFill>
                  <a:schemeClr val="tx1">
                    <a:lumMod val="95000"/>
                    <a:lumOff val="5000"/>
                  </a:schemeClr>
                </a:solidFill>
                <a:latin typeface="Calibri" panose="020F0502020204030204" pitchFamily="34" charset="0"/>
                <a:cs typeface="Calibri" panose="020F0502020204030204" pitchFamily="34" charset="0"/>
              </a:rPr>
              <a:t>C’est</a:t>
            </a:r>
            <a:r>
              <a:rPr lang="en-US" sz="1600" dirty="0">
                <a:solidFill>
                  <a:schemeClr val="tx1">
                    <a:lumMod val="95000"/>
                    <a:lumOff val="5000"/>
                  </a:schemeClr>
                </a:solidFill>
                <a:latin typeface="Calibri" panose="020F0502020204030204" pitchFamily="34" charset="0"/>
                <a:cs typeface="Calibri" panose="020F0502020204030204" pitchFamily="34" charset="0"/>
              </a:rPr>
              <a:t> à </a:t>
            </a:r>
            <a:r>
              <a:rPr lang="en-US" sz="1600" dirty="0" err="1">
                <a:solidFill>
                  <a:schemeClr val="tx1">
                    <a:lumMod val="95000"/>
                    <a:lumOff val="5000"/>
                  </a:schemeClr>
                </a:solidFill>
                <a:latin typeface="Calibri" panose="020F0502020204030204" pitchFamily="34" charset="0"/>
                <a:cs typeface="Calibri" panose="020F0502020204030204" pitchFamily="34" charset="0"/>
              </a:rPr>
              <a:t>partir</a:t>
            </a:r>
            <a:r>
              <a:rPr lang="en-US" sz="1600" dirty="0">
                <a:solidFill>
                  <a:schemeClr val="tx1">
                    <a:lumMod val="95000"/>
                    <a:lumOff val="5000"/>
                  </a:schemeClr>
                </a:solidFill>
                <a:latin typeface="Calibri" panose="020F0502020204030204" pitchFamily="34" charset="0"/>
                <a:cs typeface="Calibri" panose="020F0502020204030204" pitchFamily="34" charset="0"/>
              </a:rPr>
              <a:t> de 30 min </a:t>
            </a:r>
            <a:r>
              <a:rPr lang="en-US" sz="1600" dirty="0" err="1">
                <a:solidFill>
                  <a:schemeClr val="tx1">
                    <a:lumMod val="95000"/>
                    <a:lumOff val="5000"/>
                  </a:schemeClr>
                </a:solidFill>
                <a:latin typeface="Calibri" panose="020F0502020204030204" pitchFamily="34" charset="0"/>
                <a:cs typeface="Calibri" panose="020F0502020204030204" pitchFamily="34" charset="0"/>
              </a:rPr>
              <a:t>d'exposition</a:t>
            </a:r>
            <a:r>
              <a:rPr lang="en-US" sz="1600" dirty="0">
                <a:solidFill>
                  <a:schemeClr val="tx1">
                    <a:lumMod val="95000"/>
                    <a:lumOff val="5000"/>
                  </a:schemeClr>
                </a:solidFill>
                <a:latin typeface="Calibri" panose="020F0502020204030204" pitchFamily="34" charset="0"/>
                <a:cs typeface="Calibri" panose="020F0502020204030204" pitchFamily="34" charset="0"/>
              </a:rPr>
              <a:t> que la lumière </a:t>
            </a:r>
            <a:r>
              <a:rPr lang="en-US" sz="1600" dirty="0" err="1">
                <a:solidFill>
                  <a:schemeClr val="tx1">
                    <a:lumMod val="95000"/>
                    <a:lumOff val="5000"/>
                  </a:schemeClr>
                </a:solidFill>
                <a:latin typeface="Calibri" panose="020F0502020204030204" pitchFamily="34" charset="0"/>
                <a:cs typeface="Calibri" panose="020F0502020204030204" pitchFamily="34" charset="0"/>
              </a:rPr>
              <a:t>bleue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devient</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dangereuse</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sz="1600" dirty="0">
                <a:solidFill>
                  <a:schemeClr val="tx1">
                    <a:lumMod val="95000"/>
                    <a:lumOff val="5000"/>
                  </a:schemeClr>
                </a:solidFill>
                <a:latin typeface="Calibri" panose="020F0502020204030204" pitchFamily="34" charset="0"/>
                <a:cs typeface="Calibri" panose="020F0502020204030204" pitchFamily="34" charset="0"/>
              </a:rPr>
              <a:t>La lumière </a:t>
            </a:r>
            <a:r>
              <a:rPr lang="en-US" sz="1600" dirty="0" err="1">
                <a:solidFill>
                  <a:schemeClr val="tx1">
                    <a:lumMod val="95000"/>
                    <a:lumOff val="5000"/>
                  </a:schemeClr>
                </a:solidFill>
                <a:latin typeface="Calibri" panose="020F0502020204030204" pitchFamily="34" charset="0"/>
                <a:cs typeface="Calibri" panose="020F0502020204030204" pitchFamily="34" charset="0"/>
              </a:rPr>
              <a:t>bleue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est</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émise</a:t>
            </a:r>
            <a:r>
              <a:rPr lang="en-US" sz="1600" dirty="0">
                <a:solidFill>
                  <a:schemeClr val="tx1">
                    <a:lumMod val="95000"/>
                    <a:lumOff val="5000"/>
                  </a:schemeClr>
                </a:solidFill>
                <a:latin typeface="Calibri" panose="020F0502020204030204" pitchFamily="34" charset="0"/>
                <a:cs typeface="Calibri" panose="020F0502020204030204" pitchFamily="34" charset="0"/>
              </a:rPr>
              <a:t> par le soleil, les ampoules LED et </a:t>
            </a:r>
            <a:r>
              <a:rPr lang="en-US" sz="1600" dirty="0" err="1">
                <a:solidFill>
                  <a:schemeClr val="tx1">
                    <a:lumMod val="95000"/>
                    <a:lumOff val="5000"/>
                  </a:schemeClr>
                </a:solidFill>
                <a:latin typeface="Calibri" panose="020F0502020204030204" pitchFamily="34" charset="0"/>
                <a:cs typeface="Calibri" panose="020F0502020204030204" pitchFamily="34" charset="0"/>
              </a:rPr>
              <a:t>tous</a:t>
            </a:r>
            <a:r>
              <a:rPr lang="en-US" sz="1600" dirty="0">
                <a:solidFill>
                  <a:schemeClr val="tx1">
                    <a:lumMod val="95000"/>
                    <a:lumOff val="5000"/>
                  </a:schemeClr>
                </a:solidFill>
                <a:latin typeface="Calibri" panose="020F0502020204030204" pitchFamily="34" charset="0"/>
                <a:cs typeface="Calibri" panose="020F0502020204030204" pitchFamily="34" charset="0"/>
              </a:rPr>
              <a:t> les </a:t>
            </a:r>
            <a:r>
              <a:rPr lang="en-US" sz="1600" dirty="0" err="1">
                <a:solidFill>
                  <a:schemeClr val="tx1">
                    <a:lumMod val="95000"/>
                    <a:lumOff val="5000"/>
                  </a:schemeClr>
                </a:solidFill>
                <a:latin typeface="Calibri" panose="020F0502020204030204" pitchFamily="34" charset="0"/>
                <a:cs typeface="Calibri" panose="020F0502020204030204" pitchFamily="34" charset="0"/>
              </a:rPr>
              <a:t>écrans</a:t>
            </a:r>
            <a:r>
              <a:rPr lang="en-US" sz="1400"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200" dirty="0">
              <a:solidFill>
                <a:schemeClr val="tx2"/>
              </a:solidFill>
              <a:latin typeface="+mn-lt"/>
            </a:endParaRPr>
          </a:p>
        </p:txBody>
      </p:sp>
      <p:pic>
        <p:nvPicPr>
          <p:cNvPr id="2050" name="Picture 2" descr="Œil — Wikipédia">
            <a:extLst>
              <a:ext uri="{FF2B5EF4-FFF2-40B4-BE49-F238E27FC236}">
                <a16:creationId xmlns:a16="http://schemas.microsoft.com/office/drawing/2014/main" id="{925CDB34-6B31-46C9-96BE-66080DC86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35" y="2204448"/>
            <a:ext cx="3654818" cy="219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2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645167-8B1C-4B91-94D0-2BA1512BD59E}"/>
              </a:ext>
            </a:extLst>
          </p:cNvPr>
          <p:cNvSpPr>
            <a:spLocks noGrp="1"/>
          </p:cNvSpPr>
          <p:nvPr>
            <p:ph type="ctrTitle"/>
          </p:nvPr>
        </p:nvSpPr>
        <p:spPr>
          <a:xfrm>
            <a:off x="819624" y="67465"/>
            <a:ext cx="9502612" cy="1454051"/>
          </a:xfrm>
        </p:spPr>
        <p:txBody>
          <a:bodyPr vert="horz" lIns="91440" tIns="45720" rIns="91440" bIns="45720" rtlCol="0" anchor="ctr">
            <a:normAutofit/>
          </a:bodyPr>
          <a:lstStyle/>
          <a:p>
            <a:pPr algn="l"/>
            <a:r>
              <a:rPr lang="en-US" sz="3300" u="sng" kern="1200" dirty="0">
                <a:solidFill>
                  <a:schemeClr val="tx2"/>
                </a:solidFill>
                <a:latin typeface="+mj-lt"/>
                <a:ea typeface="+mj-ea"/>
                <a:cs typeface="+mj-cs"/>
              </a:rPr>
              <a:t>Comment et par </a:t>
            </a:r>
            <a:r>
              <a:rPr lang="en-US" sz="3300" u="sng" kern="1200" dirty="0" err="1">
                <a:solidFill>
                  <a:schemeClr val="tx2"/>
                </a:solidFill>
                <a:latin typeface="+mj-lt"/>
                <a:ea typeface="+mj-ea"/>
                <a:cs typeface="+mj-cs"/>
              </a:rPr>
              <a:t>où</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notre</a:t>
            </a:r>
            <a:r>
              <a:rPr lang="en-US" sz="3300" u="sng" kern="1200" dirty="0">
                <a:solidFill>
                  <a:schemeClr val="tx2"/>
                </a:solidFill>
                <a:latin typeface="+mj-lt"/>
                <a:ea typeface="+mj-ea"/>
                <a:cs typeface="+mj-cs"/>
              </a:rPr>
              <a:t> corps </a:t>
            </a:r>
            <a:r>
              <a:rPr lang="en-US" sz="3300" u="sng" kern="1200" dirty="0" err="1">
                <a:solidFill>
                  <a:schemeClr val="tx2"/>
                </a:solidFill>
                <a:latin typeface="+mj-lt"/>
                <a:ea typeface="+mj-ea"/>
                <a:cs typeface="+mj-cs"/>
              </a:rPr>
              <a:t>est</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impacté</a:t>
            </a:r>
            <a:r>
              <a:rPr lang="en-US" sz="3300" u="sng" kern="1200" dirty="0">
                <a:solidFill>
                  <a:schemeClr val="tx2"/>
                </a:solidFill>
                <a:latin typeface="+mj-lt"/>
                <a:ea typeface="+mj-ea"/>
                <a:cs typeface="+mj-cs"/>
              </a:rPr>
              <a:t> ?</a:t>
            </a:r>
          </a:p>
        </p:txBody>
      </p:sp>
      <p:sp>
        <p:nvSpPr>
          <p:cNvPr id="11" name="Rectangle 3">
            <a:extLst>
              <a:ext uri="{FF2B5EF4-FFF2-40B4-BE49-F238E27FC236}">
                <a16:creationId xmlns:a16="http://schemas.microsoft.com/office/drawing/2014/main" id="{691B1FF2-D397-4E26-A263-36719C0E8B96}"/>
              </a:ext>
            </a:extLst>
          </p:cNvPr>
          <p:cNvSpPr>
            <a:spLocks noChangeArrowheads="1"/>
          </p:cNvSpPr>
          <p:nvPr/>
        </p:nvSpPr>
        <p:spPr bwMode="auto">
          <a:xfrm>
            <a:off x="739341" y="1521516"/>
            <a:ext cx="10346475" cy="487928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lang="en-US" sz="2000" u="sng" dirty="0">
                <a:solidFill>
                  <a:schemeClr val="tx1">
                    <a:lumMod val="95000"/>
                    <a:lumOff val="5000"/>
                  </a:schemeClr>
                </a:solidFill>
                <a:latin typeface="+mn-lt"/>
              </a:rPr>
              <a:t> </a:t>
            </a:r>
            <a:r>
              <a:rPr lang="en-US" sz="2000" u="sng" dirty="0">
                <a:solidFill>
                  <a:schemeClr val="tx1">
                    <a:lumMod val="95000"/>
                    <a:lumOff val="5000"/>
                  </a:schemeClr>
                </a:solidFill>
                <a:latin typeface="Calibri" panose="020F0502020204030204" pitchFamily="34" charset="0"/>
                <a:cs typeface="Calibri" panose="020F0502020204030204" pitchFamily="34" charset="0"/>
              </a:rPr>
              <a:t>Il </a:t>
            </a:r>
            <a:r>
              <a:rPr lang="en-US" sz="2000" u="sng" dirty="0" err="1">
                <a:solidFill>
                  <a:schemeClr val="tx1">
                    <a:lumMod val="95000"/>
                    <a:lumOff val="5000"/>
                  </a:schemeClr>
                </a:solidFill>
                <a:latin typeface="Calibri" panose="020F0502020204030204" pitchFamily="34" charset="0"/>
                <a:cs typeface="Calibri" panose="020F0502020204030204" pitchFamily="34" charset="0"/>
              </a:rPr>
              <a:t>existe</a:t>
            </a:r>
            <a:r>
              <a:rPr lang="en-US" sz="2000" u="sng" dirty="0">
                <a:solidFill>
                  <a:schemeClr val="tx1">
                    <a:lumMod val="95000"/>
                    <a:lumOff val="5000"/>
                  </a:schemeClr>
                </a:solidFill>
                <a:latin typeface="Calibri" panose="020F0502020204030204" pitchFamily="34" charset="0"/>
                <a:cs typeface="Calibri" panose="020F0502020204030204" pitchFamily="34" charset="0"/>
              </a:rPr>
              <a:t> 2 types de lumière </a:t>
            </a:r>
            <a:r>
              <a:rPr lang="en-US" sz="2000" u="sng" dirty="0" err="1">
                <a:solidFill>
                  <a:schemeClr val="tx1">
                    <a:lumMod val="95000"/>
                    <a:lumOff val="5000"/>
                  </a:schemeClr>
                </a:solidFill>
                <a:latin typeface="Calibri" panose="020F0502020204030204" pitchFamily="34" charset="0"/>
                <a:cs typeface="Calibri" panose="020F0502020204030204" pitchFamily="34" charset="0"/>
              </a:rPr>
              <a:t>bleue</a:t>
            </a:r>
            <a:r>
              <a:rPr lang="en-US" sz="2000" u="sng"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algn="ctr" eaLnBrk="1" fontAlgn="base" hangingPunct="1">
              <a:lnSpc>
                <a:spcPct val="90000"/>
              </a:lnSpc>
              <a:spcBef>
                <a:spcPct val="0"/>
              </a:spcBef>
              <a:spcAft>
                <a:spcPts val="600"/>
              </a:spcAft>
              <a:buClrTx/>
              <a:buSzTx/>
              <a:buFont typeface="Arial" panose="020B0604020202020204" pitchFamily="34" charset="0"/>
              <a:buChar char="•"/>
              <a:tabLst/>
            </a:pPr>
            <a:endParaRPr lang="en-US" sz="1600" u="sng" dirty="0">
              <a:solidFill>
                <a:schemeClr val="tx1">
                  <a:lumMod val="95000"/>
                  <a:lumOff val="5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b="1" dirty="0">
                <a:solidFill>
                  <a:schemeClr val="tx1">
                    <a:lumMod val="95000"/>
                    <a:lumOff val="5000"/>
                  </a:schemeClr>
                </a:solidFill>
                <a:latin typeface="Calibri" panose="020F0502020204030204" pitchFamily="34" charset="0"/>
                <a:cs typeface="Calibri" panose="020F0502020204030204" pitchFamily="34" charset="0"/>
              </a:rPr>
              <a:t>- la lumière </a:t>
            </a:r>
            <a:r>
              <a:rPr lang="en-US" b="1" u="sng" dirty="0">
                <a:solidFill>
                  <a:srgbClr val="40E0D0"/>
                </a:solidFill>
                <a:latin typeface="Calibri" panose="020F0502020204030204" pitchFamily="34" charset="0"/>
                <a:cs typeface="Calibri" panose="020F0502020204030204" pitchFamily="34" charset="0"/>
              </a:rPr>
              <a:t>bleu turquoise</a:t>
            </a:r>
            <a:r>
              <a:rPr lang="en-US" b="1" dirty="0">
                <a:solidFill>
                  <a:srgbClr val="40E0D0"/>
                </a:solidFill>
                <a:latin typeface="Calibri" panose="020F0502020204030204" pitchFamily="34" charset="0"/>
                <a:cs typeface="Calibri" panose="020F0502020204030204" pitchFamily="34" charset="0"/>
              </a:rPr>
              <a:t>: </a:t>
            </a:r>
          </a:p>
          <a:p>
            <a:pPr marR="0" lvl="0" eaLnBrk="1" fontAlgn="base" hangingPunct="1">
              <a:lnSpc>
                <a:spcPct val="90000"/>
              </a:lnSpc>
              <a:spcBef>
                <a:spcPct val="0"/>
              </a:spcBef>
              <a:spcAft>
                <a:spcPts val="600"/>
              </a:spcAft>
              <a:buClrTx/>
              <a:buSzTx/>
              <a:tabLst/>
            </a:pPr>
            <a:r>
              <a:rPr lang="en-US" sz="1600" dirty="0" err="1">
                <a:solidFill>
                  <a:schemeClr val="tx1">
                    <a:lumMod val="95000"/>
                    <a:lumOff val="5000"/>
                  </a:schemeClr>
                </a:solidFill>
                <a:latin typeface="Calibri" panose="020F0502020204030204" pitchFamily="34" charset="0"/>
                <a:cs typeface="Calibri" panose="020F0502020204030204" pitchFamily="34" charset="0"/>
              </a:rPr>
              <a:t>Bénéfique</a:t>
            </a:r>
            <a:r>
              <a:rPr lang="en-US" sz="1600" dirty="0">
                <a:solidFill>
                  <a:schemeClr val="tx1">
                    <a:lumMod val="95000"/>
                    <a:lumOff val="5000"/>
                  </a:schemeClr>
                </a:solidFill>
                <a:latin typeface="Calibri" panose="020F0502020204030204" pitchFamily="34" charset="0"/>
                <a:cs typeface="Calibri" panose="020F0502020204030204" pitchFamily="34" charset="0"/>
              </a:rPr>
              <a:t> pour le moral </a:t>
            </a:r>
            <a:r>
              <a:rPr lang="en-US" sz="1600" dirty="0" err="1">
                <a:solidFill>
                  <a:schemeClr val="tx1">
                    <a:lumMod val="95000"/>
                    <a:lumOff val="5000"/>
                  </a:schemeClr>
                </a:solidFill>
                <a:latin typeface="Calibri" panose="020F0502020204030204" pitchFamily="34" charset="0"/>
                <a:cs typeface="Calibri" panose="020F0502020204030204" pitchFamily="34" charset="0"/>
              </a:rPr>
              <a:t>équilibre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notre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rythme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circadien</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rythme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réveil</a:t>
            </a:r>
            <a:r>
              <a:rPr lang="en-US" sz="1600" dirty="0">
                <a:solidFill>
                  <a:schemeClr val="tx1">
                    <a:lumMod val="95000"/>
                    <a:lumOff val="5000"/>
                  </a:schemeClr>
                </a:solidFill>
                <a:latin typeface="Calibri" panose="020F0502020204030204" pitchFamily="34" charset="0"/>
                <a:cs typeface="Calibri" panose="020F0502020204030204" pitchFamily="34" charset="0"/>
              </a:rPr>
              <a:t> et </a:t>
            </a:r>
            <a:r>
              <a:rPr lang="en-US" sz="1600" dirty="0" err="1">
                <a:solidFill>
                  <a:schemeClr val="tx1">
                    <a:lumMod val="95000"/>
                    <a:lumOff val="5000"/>
                  </a:schemeClr>
                </a:solidFill>
                <a:latin typeface="Calibri" panose="020F0502020204030204" pitchFamily="34" charset="0"/>
                <a:cs typeface="Calibri" panose="020F0502020204030204" pitchFamily="34" charset="0"/>
              </a:rPr>
              <a:t>sommeil</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elle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régule</a:t>
            </a:r>
            <a:r>
              <a:rPr lang="en-US" sz="1600" dirty="0">
                <a:solidFill>
                  <a:schemeClr val="tx1">
                    <a:lumMod val="95000"/>
                    <a:lumOff val="5000"/>
                  </a:schemeClr>
                </a:solidFill>
                <a:latin typeface="Calibri" panose="020F0502020204030204" pitchFamily="34" charset="0"/>
                <a:cs typeface="Calibri" panose="020F0502020204030204" pitchFamily="34" charset="0"/>
              </a:rPr>
              <a:t> les hormones, la </a:t>
            </a:r>
            <a:r>
              <a:rPr lang="en-US" sz="1600" dirty="0" err="1">
                <a:solidFill>
                  <a:schemeClr val="tx1">
                    <a:lumMod val="95000"/>
                    <a:lumOff val="5000"/>
                  </a:schemeClr>
                </a:solidFill>
                <a:latin typeface="Calibri" panose="020F0502020204030204" pitchFamily="34" charset="0"/>
                <a:cs typeface="Calibri" panose="020F0502020204030204" pitchFamily="34" charset="0"/>
              </a:rPr>
              <a:t>température</a:t>
            </a:r>
            <a:r>
              <a:rPr lang="en-US" sz="1600" dirty="0">
                <a:solidFill>
                  <a:schemeClr val="tx1">
                    <a:lumMod val="95000"/>
                    <a:lumOff val="5000"/>
                  </a:schemeClr>
                </a:solidFill>
                <a:latin typeface="Calibri" panose="020F0502020204030204" pitchFamily="34" charset="0"/>
                <a:cs typeface="Calibri" panose="020F0502020204030204" pitchFamily="34" charset="0"/>
              </a:rPr>
              <a:t> du corps, </a:t>
            </a:r>
            <a:r>
              <a:rPr lang="en-US" sz="1600" dirty="0" err="1">
                <a:solidFill>
                  <a:schemeClr val="tx1">
                    <a:lumMod val="95000"/>
                    <a:lumOff val="5000"/>
                  </a:schemeClr>
                </a:solidFill>
                <a:latin typeface="Calibri" panose="020F0502020204030204" pitchFamily="34" charset="0"/>
                <a:cs typeface="Calibri" panose="020F0502020204030204" pitchFamily="34" charset="0"/>
              </a:rPr>
              <a:t>elle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gère</a:t>
            </a:r>
            <a:r>
              <a:rPr lang="en-US" sz="1600" dirty="0">
                <a:solidFill>
                  <a:schemeClr val="tx1">
                    <a:lumMod val="95000"/>
                    <a:lumOff val="5000"/>
                  </a:schemeClr>
                </a:solidFill>
                <a:latin typeface="Calibri" panose="020F0502020204030204" pitchFamily="34" charset="0"/>
                <a:cs typeface="Calibri" panose="020F0502020204030204" pitchFamily="34" charset="0"/>
              </a:rPr>
              <a:t> la production naturelle de </a:t>
            </a:r>
            <a:r>
              <a:rPr lang="en-US" sz="1600" dirty="0" err="1">
                <a:solidFill>
                  <a:schemeClr val="tx1">
                    <a:lumMod val="95000"/>
                    <a:lumOff val="5000"/>
                  </a:schemeClr>
                </a:solidFill>
                <a:latin typeface="Calibri" panose="020F0502020204030204" pitchFamily="34" charset="0"/>
                <a:cs typeface="Calibri" panose="020F0502020204030204" pitchFamily="34" charset="0"/>
              </a:rPr>
              <a:t>mélatonine</a:t>
            </a:r>
            <a:r>
              <a:rPr lang="en-US" sz="1600" dirty="0">
                <a:solidFill>
                  <a:schemeClr val="tx1">
                    <a:lumMod val="95000"/>
                    <a:lumOff val="5000"/>
                  </a:schemeClr>
                </a:solidFill>
                <a:latin typeface="Calibri" panose="020F0502020204030204" pitchFamily="34" charset="0"/>
                <a:cs typeface="Calibri" panose="020F0502020204030204" pitchFamily="34" charset="0"/>
              </a:rPr>
              <a:t>(hormone du </a:t>
            </a:r>
            <a:r>
              <a:rPr lang="en-US" sz="1600" dirty="0" err="1">
                <a:solidFill>
                  <a:schemeClr val="tx1">
                    <a:lumMod val="95000"/>
                    <a:lumOff val="5000"/>
                  </a:schemeClr>
                </a:solidFill>
                <a:latin typeface="Calibri" panose="020F0502020204030204" pitchFamily="34" charset="0"/>
                <a:cs typeface="Calibri" panose="020F0502020204030204" pitchFamily="34" charset="0"/>
              </a:rPr>
              <a:t>sommeil</a:t>
            </a:r>
            <a:r>
              <a:rPr lang="en-US" sz="1600" dirty="0">
                <a:solidFill>
                  <a:schemeClr val="tx1">
                    <a:lumMod val="95000"/>
                    <a:lumOff val="5000"/>
                  </a:schemeClr>
                </a:solidFill>
                <a:latin typeface="Calibri" panose="020F0502020204030204" pitchFamily="34" charset="0"/>
                <a:cs typeface="Calibri" panose="020F0502020204030204" pitchFamily="34" charset="0"/>
              </a:rPr>
              <a:t>) .</a:t>
            </a:r>
          </a:p>
          <a:p>
            <a:pPr marR="0" lvl="0" eaLnBrk="1" fontAlgn="base" hangingPunct="1">
              <a:lnSpc>
                <a:spcPct val="90000"/>
              </a:lnSpc>
              <a:spcBef>
                <a:spcPct val="0"/>
              </a:spcBef>
              <a:spcAft>
                <a:spcPts val="600"/>
              </a:spcAft>
              <a:buClrTx/>
              <a:buSzTx/>
              <a:tabLst/>
            </a:pPr>
            <a:endParaRPr lang="en-US" b="1" dirty="0">
              <a:solidFill>
                <a:schemeClr val="tx1">
                  <a:lumMod val="95000"/>
                  <a:lumOff val="5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b="1" dirty="0">
                <a:solidFill>
                  <a:schemeClr val="tx1">
                    <a:lumMod val="95000"/>
                    <a:lumOff val="5000"/>
                  </a:schemeClr>
                </a:solidFill>
                <a:latin typeface="Calibri" panose="020F0502020204030204" pitchFamily="34" charset="0"/>
                <a:cs typeface="Calibri" panose="020F0502020204030204" pitchFamily="34" charset="0"/>
              </a:rPr>
              <a:t>-La lumière </a:t>
            </a:r>
            <a:r>
              <a:rPr lang="en-US" b="1" u="sng" dirty="0">
                <a:solidFill>
                  <a:srgbClr val="7030A0"/>
                </a:solidFill>
                <a:latin typeface="Calibri" panose="020F0502020204030204" pitchFamily="34" charset="0"/>
                <a:cs typeface="Calibri" panose="020F0502020204030204" pitchFamily="34" charset="0"/>
              </a:rPr>
              <a:t>bleu violet :</a:t>
            </a:r>
          </a:p>
          <a:p>
            <a:pPr marR="0" lvl="0" eaLnBrk="1" fontAlgn="base" hangingPunct="1">
              <a:lnSpc>
                <a:spcPct val="90000"/>
              </a:lnSpc>
              <a:spcBef>
                <a:spcPct val="0"/>
              </a:spcBef>
              <a:spcAft>
                <a:spcPts val="600"/>
              </a:spcAft>
              <a:buClrTx/>
              <a:buSzTx/>
              <a:tabLst/>
            </a:pPr>
            <a:r>
              <a:rPr lang="en-US" sz="1600" dirty="0">
                <a:solidFill>
                  <a:schemeClr val="tx1">
                    <a:lumMod val="95000"/>
                    <a:lumOff val="5000"/>
                  </a:schemeClr>
                </a:solidFill>
                <a:latin typeface="Calibri" panose="020F0502020204030204" pitchFamily="34" charset="0"/>
                <a:cs typeface="Calibri" panose="020F0502020204030204" pitchFamily="34" charset="0"/>
              </a:rPr>
              <a:t>Plus forte, </a:t>
            </a:r>
            <a:r>
              <a:rPr lang="en-US" sz="1600" dirty="0" err="1">
                <a:solidFill>
                  <a:schemeClr val="tx1">
                    <a:lumMod val="95000"/>
                    <a:lumOff val="5000"/>
                  </a:schemeClr>
                </a:solidFill>
                <a:latin typeface="Calibri" panose="020F0502020204030204" pitchFamily="34" charset="0"/>
                <a:cs typeface="Calibri" panose="020F0502020204030204" pitchFamily="34" charset="0"/>
              </a:rPr>
              <a:t>elle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pénètre</a:t>
            </a:r>
            <a:r>
              <a:rPr lang="en-US" sz="1600" dirty="0">
                <a:solidFill>
                  <a:schemeClr val="tx1">
                    <a:lumMod val="95000"/>
                    <a:lumOff val="5000"/>
                  </a:schemeClr>
                </a:solidFill>
                <a:latin typeface="Calibri" panose="020F0502020204030204" pitchFamily="34" charset="0"/>
                <a:cs typeface="Calibri" panose="020F0502020204030204" pitchFamily="34" charset="0"/>
              </a:rPr>
              <a:t> la </a:t>
            </a:r>
            <a:r>
              <a:rPr lang="en-US" sz="1600" dirty="0" err="1">
                <a:solidFill>
                  <a:schemeClr val="tx1">
                    <a:lumMod val="95000"/>
                    <a:lumOff val="5000"/>
                  </a:schemeClr>
                </a:solidFill>
                <a:latin typeface="Calibri" panose="020F0502020204030204" pitchFamily="34" charset="0"/>
                <a:cs typeface="Calibri" panose="020F0502020204030204" pitchFamily="34" charset="0"/>
              </a:rPr>
              <a:t>rétine</a:t>
            </a:r>
            <a:r>
              <a:rPr lang="en-US" sz="1600" dirty="0">
                <a:solidFill>
                  <a:schemeClr val="tx1">
                    <a:lumMod val="95000"/>
                    <a:lumOff val="5000"/>
                  </a:schemeClr>
                </a:solidFill>
                <a:latin typeface="Calibri" panose="020F0502020204030204" pitchFamily="34" charset="0"/>
                <a:cs typeface="Calibri" panose="020F0502020204030204" pitchFamily="34" charset="0"/>
              </a:rPr>
              <a:t> et les </a:t>
            </a:r>
            <a:r>
              <a:rPr lang="en-US" sz="1600" dirty="0" err="1">
                <a:solidFill>
                  <a:schemeClr val="tx1">
                    <a:lumMod val="95000"/>
                    <a:lumOff val="5000"/>
                  </a:schemeClr>
                </a:solidFill>
                <a:latin typeface="Calibri" panose="020F0502020204030204" pitchFamily="34" charset="0"/>
                <a:cs typeface="Calibri" panose="020F0502020204030204" pitchFamily="34" charset="0"/>
              </a:rPr>
              <a:t>tissus</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cutanés</a:t>
            </a:r>
            <a:r>
              <a:rPr lang="en-US" sz="1600" dirty="0">
                <a:solidFill>
                  <a:schemeClr val="tx1">
                    <a:lumMod val="95000"/>
                    <a:lumOff val="5000"/>
                  </a:schemeClr>
                </a:solidFill>
                <a:latin typeface="Calibri" panose="020F0502020204030204" pitchFamily="34" charset="0"/>
                <a:cs typeface="Calibri" panose="020F0502020204030204" pitchFamily="34" charset="0"/>
              </a:rPr>
              <a:t> et les </a:t>
            </a:r>
            <a:r>
              <a:rPr lang="en-US" sz="1600" dirty="0" err="1">
                <a:solidFill>
                  <a:schemeClr val="tx1">
                    <a:lumMod val="95000"/>
                    <a:lumOff val="5000"/>
                  </a:schemeClr>
                </a:solidFill>
                <a:latin typeface="Calibri" panose="020F0502020204030204" pitchFamily="34" charset="0"/>
                <a:cs typeface="Calibri" panose="020F0502020204030204" pitchFamily="34" charset="0"/>
              </a:rPr>
              <a:t>abîme</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marR="0" lvl="0" eaLnBrk="1" fontAlgn="base" hangingPunct="1">
              <a:lnSpc>
                <a:spcPct val="90000"/>
              </a:lnSpc>
              <a:spcBef>
                <a:spcPct val="0"/>
              </a:spcBef>
              <a:spcAft>
                <a:spcPts val="600"/>
              </a:spcAft>
              <a:buClrTx/>
              <a:buSzTx/>
              <a:tabLst/>
            </a:pP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C’est</a:t>
            </a:r>
            <a:r>
              <a:rPr lang="en-US" sz="1600" dirty="0">
                <a:solidFill>
                  <a:schemeClr val="tx1">
                    <a:lumMod val="95000"/>
                    <a:lumOff val="5000"/>
                  </a:schemeClr>
                </a:solidFill>
                <a:latin typeface="Calibri" panose="020F0502020204030204" pitchFamily="34" charset="0"/>
                <a:cs typeface="Calibri" panose="020F0502020204030204" pitchFamily="34" charset="0"/>
              </a:rPr>
              <a:t> la lumière à haute </a:t>
            </a:r>
            <a:r>
              <a:rPr lang="en-US" sz="1600" dirty="0" err="1">
                <a:solidFill>
                  <a:schemeClr val="tx1">
                    <a:lumMod val="95000"/>
                    <a:lumOff val="5000"/>
                  </a:schemeClr>
                </a:solidFill>
                <a:latin typeface="Calibri" panose="020F0502020204030204" pitchFamily="34" charset="0"/>
                <a:cs typeface="Calibri" panose="020F0502020204030204" pitchFamily="34" charset="0"/>
              </a:rPr>
              <a:t>énergie</a:t>
            </a:r>
            <a:r>
              <a:rPr lang="en-US" sz="1600" dirty="0">
                <a:solidFill>
                  <a:schemeClr val="tx1">
                    <a:lumMod val="95000"/>
                    <a:lumOff val="5000"/>
                  </a:schemeClr>
                </a:solidFill>
                <a:latin typeface="Calibri" panose="020F0502020204030204" pitchFamily="34" charset="0"/>
                <a:cs typeface="Calibri" panose="020F0502020204030204" pitchFamily="34" charset="0"/>
              </a:rPr>
              <a:t> visible (HEV) .</a:t>
            </a:r>
          </a:p>
          <a:p>
            <a:pPr marR="0" lvl="0" eaLnBrk="1" fontAlgn="base" hangingPunct="1">
              <a:lnSpc>
                <a:spcPct val="90000"/>
              </a:lnSpc>
              <a:spcBef>
                <a:spcPct val="0"/>
              </a:spcBef>
              <a:spcAft>
                <a:spcPts val="600"/>
              </a:spcAft>
              <a:buClrTx/>
              <a:buSzTx/>
              <a:tabLst/>
            </a:pPr>
            <a:r>
              <a:rPr lang="en-US" sz="1600" dirty="0">
                <a:solidFill>
                  <a:schemeClr val="tx1">
                    <a:lumMod val="95000"/>
                    <a:lumOff val="5000"/>
                  </a:schemeClr>
                </a:solidFill>
                <a:latin typeface="Calibri" panose="020F0502020204030204" pitchFamily="34" charset="0"/>
                <a:cs typeface="Calibri" panose="020F0502020204030204" pitchFamily="34" charset="0"/>
              </a:rPr>
              <a:t>Elle </a:t>
            </a:r>
            <a:r>
              <a:rPr lang="en-US" sz="1600" dirty="0" err="1">
                <a:solidFill>
                  <a:schemeClr val="tx1">
                    <a:lumMod val="95000"/>
                    <a:lumOff val="5000"/>
                  </a:schemeClr>
                </a:solidFill>
                <a:latin typeface="Calibri" panose="020F0502020204030204" pitchFamily="34" charset="0"/>
                <a:cs typeface="Calibri" panose="020F0502020204030204" pitchFamily="34" charset="0"/>
              </a:rPr>
              <a:t>empêche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notre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rythme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circadien</a:t>
            </a:r>
            <a:r>
              <a:rPr lang="en-US" sz="1600" dirty="0">
                <a:solidFill>
                  <a:schemeClr val="tx1">
                    <a:lumMod val="95000"/>
                    <a:lumOff val="5000"/>
                  </a:schemeClr>
                </a:solidFill>
                <a:latin typeface="Calibri" panose="020F0502020204030204" pitchFamily="34" charset="0"/>
                <a:cs typeface="Calibri" panose="020F0502020204030204" pitchFamily="34" charset="0"/>
              </a:rPr>
              <a:t> de </a:t>
            </a:r>
            <a:r>
              <a:rPr lang="en-US" sz="1600" dirty="0" err="1">
                <a:solidFill>
                  <a:schemeClr val="tx1">
                    <a:lumMod val="95000"/>
                    <a:lumOff val="5000"/>
                  </a:schemeClr>
                </a:solidFill>
                <a:latin typeface="Calibri" panose="020F0502020204030204" pitchFamily="34" charset="0"/>
                <a:cs typeface="Calibri" panose="020F0502020204030204" pitchFamily="34" charset="0"/>
              </a:rPr>
              <a:t>fonctionner</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2000" b="1" u="sng" dirty="0" err="1">
                <a:solidFill>
                  <a:schemeClr val="tx1">
                    <a:lumMod val="95000"/>
                    <a:lumOff val="5000"/>
                  </a:schemeClr>
                </a:solidFill>
                <a:latin typeface="Calibri" panose="020F0502020204030204" pitchFamily="34" charset="0"/>
                <a:cs typeface="Calibri" panose="020F0502020204030204" pitchFamily="34" charset="0"/>
              </a:rPr>
              <a:t>en</a:t>
            </a:r>
            <a:r>
              <a:rPr lang="en-US" sz="2000" b="1" u="sng" dirty="0">
                <a:solidFill>
                  <a:schemeClr val="tx1">
                    <a:lumMod val="95000"/>
                    <a:lumOff val="5000"/>
                  </a:schemeClr>
                </a:solidFill>
                <a:latin typeface="Calibri" panose="020F0502020204030204" pitchFamily="34" charset="0"/>
                <a:cs typeface="Calibri" panose="020F0502020204030204" pitchFamily="34" charset="0"/>
              </a:rPr>
              <a:t> </a:t>
            </a:r>
            <a:r>
              <a:rPr lang="en-US" sz="2000" b="1" u="sng" dirty="0" err="1">
                <a:solidFill>
                  <a:schemeClr val="tx1">
                    <a:lumMod val="95000"/>
                    <a:lumOff val="5000"/>
                  </a:schemeClr>
                </a:solidFill>
                <a:latin typeface="Calibri" panose="020F0502020204030204" pitchFamily="34" charset="0"/>
                <a:cs typeface="Calibri" panose="020F0502020204030204" pitchFamily="34" charset="0"/>
              </a:rPr>
              <a:t>bloquant</a:t>
            </a:r>
            <a:r>
              <a:rPr lang="en-US" sz="2000" b="1" u="sng" dirty="0">
                <a:solidFill>
                  <a:schemeClr val="tx1">
                    <a:lumMod val="95000"/>
                    <a:lumOff val="5000"/>
                  </a:schemeClr>
                </a:solidFill>
                <a:latin typeface="Calibri" panose="020F0502020204030204" pitchFamily="34" charset="0"/>
                <a:cs typeface="Calibri" panose="020F0502020204030204" pitchFamily="34" charset="0"/>
              </a:rPr>
              <a:t> la </a:t>
            </a:r>
            <a:r>
              <a:rPr lang="en-US" sz="2000" b="1" u="sng" dirty="0" err="1">
                <a:solidFill>
                  <a:schemeClr val="tx1">
                    <a:lumMod val="95000"/>
                    <a:lumOff val="5000"/>
                  </a:schemeClr>
                </a:solidFill>
                <a:latin typeface="Calibri" panose="020F0502020204030204" pitchFamily="34" charset="0"/>
                <a:cs typeface="Calibri" panose="020F0502020204030204" pitchFamily="34" charset="0"/>
              </a:rPr>
              <a:t>mélatonine</a:t>
            </a:r>
            <a:r>
              <a:rPr lang="en-US" sz="1600" dirty="0" err="1">
                <a:solidFill>
                  <a:schemeClr val="tx1">
                    <a:lumMod val="95000"/>
                    <a:lumOff val="5000"/>
                  </a:schemeClr>
                </a:solidFill>
                <a:latin typeface="Calibri" panose="020F0502020204030204" pitchFamily="34" charset="0"/>
                <a:cs typeface="Calibri" panose="020F0502020204030204" pitchFamily="34" charset="0"/>
              </a:rPr>
              <a:t>,de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ce</a:t>
            </a:r>
            <a:r>
              <a:rPr lang="en-US" sz="1600" dirty="0">
                <a:solidFill>
                  <a:schemeClr val="tx1">
                    <a:lumMod val="95000"/>
                    <a:lumOff val="5000"/>
                  </a:schemeClr>
                </a:solidFill>
                <a:latin typeface="Calibri" panose="020F0502020204030204" pitchFamily="34" charset="0"/>
                <a:cs typeface="Calibri" panose="020F0502020204030204" pitchFamily="34" charset="0"/>
              </a:rPr>
              <a:t> fait </a:t>
            </a:r>
            <a:r>
              <a:rPr lang="en-US" sz="1600" dirty="0" err="1">
                <a:solidFill>
                  <a:schemeClr val="tx1">
                    <a:lumMod val="95000"/>
                    <a:lumOff val="5000"/>
                  </a:schemeClr>
                </a:solidFill>
                <a:latin typeface="Calibri" panose="020F0502020204030204" pitchFamily="34" charset="0"/>
                <a:cs typeface="Calibri" panose="020F0502020204030204" pitchFamily="34" charset="0"/>
              </a:rPr>
              <a:t>notre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cerveau</a:t>
            </a:r>
            <a:r>
              <a:rPr lang="en-US" sz="1600" dirty="0">
                <a:solidFill>
                  <a:schemeClr val="tx1">
                    <a:lumMod val="95000"/>
                    <a:lumOff val="5000"/>
                  </a:schemeClr>
                </a:solidFill>
                <a:latin typeface="Calibri" panose="020F0502020204030204" pitchFamily="34" charset="0"/>
                <a:cs typeface="Calibri" panose="020F0502020204030204" pitchFamily="34" charset="0"/>
              </a:rPr>
              <a:t>  ne </a:t>
            </a:r>
            <a:r>
              <a:rPr lang="en-US" sz="1600" dirty="0" err="1">
                <a:solidFill>
                  <a:schemeClr val="tx1">
                    <a:lumMod val="95000"/>
                    <a:lumOff val="5000"/>
                  </a:schemeClr>
                </a:solidFill>
                <a:latin typeface="Calibri" panose="020F0502020204030204" pitchFamily="34" charset="0"/>
                <a:cs typeface="Calibri" panose="020F0502020204030204" pitchFamily="34" charset="0"/>
              </a:rPr>
              <a:t>sait</a:t>
            </a:r>
            <a:r>
              <a:rPr lang="en-US" sz="1600" dirty="0">
                <a:solidFill>
                  <a:schemeClr val="tx1">
                    <a:lumMod val="95000"/>
                    <a:lumOff val="5000"/>
                  </a:schemeClr>
                </a:solidFill>
                <a:latin typeface="Calibri" panose="020F0502020204030204" pitchFamily="34" charset="0"/>
                <a:cs typeface="Calibri" panose="020F0502020204030204" pitchFamily="34" charset="0"/>
              </a:rPr>
              <a:t> plus </a:t>
            </a:r>
            <a:r>
              <a:rPr lang="en-US" sz="1600" dirty="0" err="1">
                <a:solidFill>
                  <a:schemeClr val="tx1">
                    <a:lumMod val="95000"/>
                    <a:lumOff val="5000"/>
                  </a:schemeClr>
                </a:solidFill>
                <a:latin typeface="Calibri" panose="020F0502020204030204" pitchFamily="34" charset="0"/>
                <a:cs typeface="Calibri" panose="020F0502020204030204" pitchFamily="34" charset="0"/>
              </a:rPr>
              <a:t>déterminer</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si</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c’est</a:t>
            </a:r>
            <a:r>
              <a:rPr lang="en-US" sz="1600" dirty="0">
                <a:solidFill>
                  <a:schemeClr val="tx1">
                    <a:lumMod val="95000"/>
                    <a:lumOff val="5000"/>
                  </a:schemeClr>
                </a:solidFill>
                <a:latin typeface="Calibri" panose="020F0502020204030204" pitchFamily="34" charset="0"/>
                <a:cs typeface="Calibri" panose="020F0502020204030204" pitchFamily="34" charset="0"/>
              </a:rPr>
              <a:t> le jour </a:t>
            </a:r>
            <a:r>
              <a:rPr lang="en-US" sz="1600" dirty="0" err="1">
                <a:solidFill>
                  <a:schemeClr val="tx1">
                    <a:lumMod val="95000"/>
                    <a:lumOff val="5000"/>
                  </a:schemeClr>
                </a:solidFill>
                <a:latin typeface="Calibri" panose="020F0502020204030204" pitchFamily="34" charset="0"/>
                <a:cs typeface="Calibri" panose="020F0502020204030204" pitchFamily="34" charset="0"/>
              </a:rPr>
              <a:t>ou</a:t>
            </a:r>
            <a:r>
              <a:rPr lang="en-US" sz="1600" dirty="0">
                <a:solidFill>
                  <a:schemeClr val="tx1">
                    <a:lumMod val="95000"/>
                    <a:lumOff val="5000"/>
                  </a:schemeClr>
                </a:solidFill>
                <a:latin typeface="Calibri" panose="020F0502020204030204" pitchFamily="34" charset="0"/>
                <a:cs typeface="Calibri" panose="020F0502020204030204" pitchFamily="34" charset="0"/>
              </a:rPr>
              <a:t> la </a:t>
            </a:r>
            <a:r>
              <a:rPr lang="en-US" sz="1600" dirty="0" err="1">
                <a:solidFill>
                  <a:schemeClr val="tx1">
                    <a:lumMod val="95000"/>
                    <a:lumOff val="5000"/>
                  </a:schemeClr>
                </a:solidFill>
                <a:latin typeface="Calibri" panose="020F0502020204030204" pitchFamily="34" charset="0"/>
                <a:cs typeface="Calibri" panose="020F0502020204030204" pitchFamily="34" charset="0"/>
              </a:rPr>
              <a:t>nuit</a:t>
            </a:r>
            <a:r>
              <a:rPr lang="en-US" sz="1600" dirty="0">
                <a:solidFill>
                  <a:schemeClr val="tx1">
                    <a:lumMod val="95000"/>
                    <a:lumOff val="5000"/>
                  </a:schemeClr>
                </a:solidFill>
                <a:latin typeface="Calibri" panose="020F0502020204030204" pitchFamily="34" charset="0"/>
                <a:cs typeface="Calibri" panose="020F0502020204030204" pitchFamily="34" charset="0"/>
              </a:rPr>
              <a:t>.</a:t>
            </a:r>
          </a:p>
          <a:p>
            <a:pPr marR="0" lvl="0" eaLnBrk="1" fontAlgn="base" hangingPunct="1">
              <a:lnSpc>
                <a:spcPct val="90000"/>
              </a:lnSpc>
              <a:spcBef>
                <a:spcPct val="0"/>
              </a:spcBef>
              <a:spcAft>
                <a:spcPts val="600"/>
              </a:spcAft>
              <a:buClrTx/>
              <a:buSzTx/>
              <a:tabLst/>
            </a:pPr>
            <a:r>
              <a:rPr lang="en-US" sz="1600" dirty="0">
                <a:solidFill>
                  <a:schemeClr val="tx1">
                    <a:lumMod val="95000"/>
                    <a:lumOff val="5000"/>
                  </a:schemeClr>
                </a:solidFill>
                <a:latin typeface="Calibri" panose="020F0502020204030204" pitchFamily="34" charset="0"/>
                <a:cs typeface="Calibri" panose="020F0502020204030204" pitchFamily="34" charset="0"/>
              </a:rPr>
              <a:t>Elle </a:t>
            </a:r>
            <a:r>
              <a:rPr lang="en-US" sz="1600" dirty="0" err="1">
                <a:solidFill>
                  <a:schemeClr val="tx1">
                    <a:lumMod val="95000"/>
                    <a:lumOff val="5000"/>
                  </a:schemeClr>
                </a:solidFill>
                <a:latin typeface="Calibri" panose="020F0502020204030204" pitchFamily="34" charset="0"/>
                <a:cs typeface="Calibri" panose="020F0502020204030204" pitchFamily="34" charset="0"/>
              </a:rPr>
              <a:t>pénètre</a:t>
            </a:r>
            <a:r>
              <a:rPr lang="en-US" sz="1600" dirty="0">
                <a:solidFill>
                  <a:schemeClr val="tx1">
                    <a:lumMod val="95000"/>
                    <a:lumOff val="5000"/>
                  </a:schemeClr>
                </a:solidFill>
                <a:latin typeface="Calibri" panose="020F0502020204030204" pitchFamily="34" charset="0"/>
                <a:cs typeface="Calibri" panose="020F0502020204030204" pitchFamily="34" charset="0"/>
              </a:rPr>
              <a:t> les </a:t>
            </a:r>
            <a:r>
              <a:rPr lang="en-US" sz="1600" dirty="0" err="1">
                <a:solidFill>
                  <a:schemeClr val="tx1">
                    <a:lumMod val="95000"/>
                    <a:lumOff val="5000"/>
                  </a:schemeClr>
                </a:solidFill>
                <a:latin typeface="Calibri" panose="020F0502020204030204" pitchFamily="34" charset="0"/>
                <a:cs typeface="Calibri" panose="020F0502020204030204" pitchFamily="34" charset="0"/>
              </a:rPr>
              <a:t>tissus</a:t>
            </a:r>
            <a:r>
              <a:rPr lang="en-US" sz="1600" dirty="0">
                <a:solidFill>
                  <a:schemeClr val="tx1">
                    <a:lumMod val="95000"/>
                    <a:lumOff val="5000"/>
                  </a:schemeClr>
                </a:solidFill>
                <a:latin typeface="Calibri" panose="020F0502020204030204" pitchFamily="34" charset="0"/>
                <a:cs typeface="Calibri" panose="020F0502020204030204" pitchFamily="34" charset="0"/>
              </a:rPr>
              <a:t> de </a:t>
            </a:r>
            <a:r>
              <a:rPr lang="en-US" sz="1600" dirty="0" err="1">
                <a:solidFill>
                  <a:schemeClr val="tx1">
                    <a:lumMod val="95000"/>
                    <a:lumOff val="5000"/>
                  </a:schemeClr>
                </a:solidFill>
                <a:latin typeface="Calibri" panose="020F0502020204030204" pitchFamily="34" charset="0"/>
                <a:cs typeface="Calibri" panose="020F0502020204030204" pitchFamily="34" charset="0"/>
              </a:rPr>
              <a:t>l'œil</a:t>
            </a:r>
            <a:r>
              <a:rPr lang="en-US" sz="1600" dirty="0">
                <a:solidFill>
                  <a:schemeClr val="tx1">
                    <a:lumMod val="95000"/>
                    <a:lumOff val="5000"/>
                  </a:schemeClr>
                </a:solidFill>
                <a:latin typeface="Calibri" panose="020F0502020204030204" pitchFamily="34" charset="0"/>
                <a:cs typeface="Calibri" panose="020F0502020204030204" pitchFamily="34" charset="0"/>
              </a:rPr>
              <a:t> et </a:t>
            </a:r>
            <a:r>
              <a:rPr lang="en-US" sz="1600" dirty="0" err="1">
                <a:solidFill>
                  <a:schemeClr val="tx1">
                    <a:lumMod val="95000"/>
                    <a:lumOff val="5000"/>
                  </a:schemeClr>
                </a:solidFill>
                <a:latin typeface="Calibri" panose="020F0502020204030204" pitchFamily="34" charset="0"/>
                <a:cs typeface="Calibri" panose="020F0502020204030204" pitchFamily="34" charset="0"/>
              </a:rPr>
              <a:t>provoque</a:t>
            </a:r>
            <a:r>
              <a:rPr lang="en-US" sz="1600" dirty="0">
                <a:solidFill>
                  <a:schemeClr val="tx1">
                    <a:lumMod val="95000"/>
                    <a:lumOff val="5000"/>
                  </a:schemeClr>
                </a:solidFill>
                <a:latin typeface="Calibri" panose="020F0502020204030204" pitchFamily="34" charset="0"/>
                <a:cs typeface="Calibri" panose="020F0502020204030204" pitchFamily="34" charset="0"/>
              </a:rPr>
              <a:t> des </a:t>
            </a:r>
            <a:r>
              <a:rPr lang="en-US" sz="1600" dirty="0" err="1">
                <a:solidFill>
                  <a:schemeClr val="tx1">
                    <a:lumMod val="95000"/>
                    <a:lumOff val="5000"/>
                  </a:schemeClr>
                </a:solidFill>
                <a:latin typeface="Calibri" panose="020F0502020204030204" pitchFamily="34" charset="0"/>
                <a:cs typeface="Calibri" panose="020F0502020204030204" pitchFamily="34" charset="0"/>
              </a:rPr>
              <a:t>lésions</a:t>
            </a:r>
            <a:r>
              <a:rPr lang="en-US" sz="1600" dirty="0">
                <a:solidFill>
                  <a:schemeClr val="tx1">
                    <a:lumMod val="95000"/>
                    <a:lumOff val="5000"/>
                  </a:schemeClr>
                </a:solidFill>
                <a:latin typeface="Calibri" panose="020F0502020204030204" pitchFamily="34" charset="0"/>
                <a:cs typeface="Calibri" panose="020F0502020204030204" pitchFamily="34" charset="0"/>
              </a:rPr>
              <a:t> au </a:t>
            </a:r>
            <a:r>
              <a:rPr lang="en-US" sz="1600" dirty="0" err="1">
                <a:solidFill>
                  <a:schemeClr val="tx1">
                    <a:lumMod val="95000"/>
                    <a:lumOff val="5000"/>
                  </a:schemeClr>
                </a:solidFill>
                <a:latin typeface="Calibri" panose="020F0502020204030204" pitchFamily="34" charset="0"/>
                <a:cs typeface="Calibri" panose="020F0502020204030204" pitchFamily="34" charset="0"/>
              </a:rPr>
              <a:t>niveau</a:t>
            </a:r>
            <a:r>
              <a:rPr lang="en-US" sz="1600" dirty="0">
                <a:solidFill>
                  <a:schemeClr val="tx1">
                    <a:lumMod val="95000"/>
                    <a:lumOff val="5000"/>
                  </a:schemeClr>
                </a:solidFill>
                <a:latin typeface="Calibri" panose="020F0502020204030204" pitchFamily="34" charset="0"/>
                <a:cs typeface="Calibri" panose="020F0502020204030204" pitchFamily="34" charset="0"/>
              </a:rPr>
              <a:t> de la </a:t>
            </a:r>
            <a:r>
              <a:rPr lang="en-US" sz="1600" dirty="0" err="1">
                <a:solidFill>
                  <a:schemeClr val="tx1">
                    <a:lumMod val="95000"/>
                    <a:lumOff val="5000"/>
                  </a:schemeClr>
                </a:solidFill>
                <a:latin typeface="Calibri" panose="020F0502020204030204" pitchFamily="34" charset="0"/>
                <a:cs typeface="Calibri" panose="020F0502020204030204" pitchFamily="34" charset="0"/>
              </a:rPr>
              <a:t>rétine</a:t>
            </a:r>
            <a:r>
              <a:rPr lang="en-US" sz="1600" dirty="0">
                <a:solidFill>
                  <a:schemeClr val="tx1">
                    <a:lumMod val="95000"/>
                    <a:lumOff val="5000"/>
                  </a:schemeClr>
                </a:solidFill>
                <a:latin typeface="Calibri" panose="020F0502020204030204" pitchFamily="34" charset="0"/>
                <a:cs typeface="Calibri" panose="020F0502020204030204" pitchFamily="34" charset="0"/>
              </a:rPr>
              <a:t> et du </a:t>
            </a:r>
            <a:r>
              <a:rPr lang="en-US" sz="1600" dirty="0" err="1">
                <a:solidFill>
                  <a:schemeClr val="tx1">
                    <a:lumMod val="95000"/>
                    <a:lumOff val="5000"/>
                  </a:schemeClr>
                </a:solidFill>
                <a:latin typeface="Calibri" panose="020F0502020204030204" pitchFamily="34" charset="0"/>
                <a:cs typeface="Calibri" panose="020F0502020204030204" pitchFamily="34" charset="0"/>
              </a:rPr>
              <a:t>cristallin</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elle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favorise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donc</a:t>
            </a:r>
            <a:r>
              <a:rPr lang="en-US" sz="1600" dirty="0">
                <a:solidFill>
                  <a:schemeClr val="tx1">
                    <a:lumMod val="95000"/>
                    <a:lumOff val="5000"/>
                  </a:schemeClr>
                </a:solidFill>
                <a:latin typeface="Calibri" panose="020F0502020204030204" pitchFamily="34" charset="0"/>
                <a:cs typeface="Calibri" panose="020F0502020204030204" pitchFamily="34" charset="0"/>
              </a:rPr>
              <a:t> la DMLA ( </a:t>
            </a:r>
            <a:r>
              <a:rPr lang="en-US" sz="1600" dirty="0" err="1">
                <a:solidFill>
                  <a:schemeClr val="tx1">
                    <a:lumMod val="95000"/>
                    <a:lumOff val="5000"/>
                  </a:schemeClr>
                </a:solidFill>
                <a:latin typeface="Calibri" panose="020F0502020204030204" pitchFamily="34" charset="0"/>
                <a:cs typeface="Calibri" panose="020F0502020204030204" pitchFamily="34" charset="0"/>
              </a:rPr>
              <a:t>dégénérescence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maculaire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liée</a:t>
            </a:r>
            <a:r>
              <a:rPr lang="en-US" sz="1600" dirty="0">
                <a:solidFill>
                  <a:schemeClr val="tx1">
                    <a:lumMod val="95000"/>
                    <a:lumOff val="5000"/>
                  </a:schemeClr>
                </a:solidFill>
                <a:latin typeface="Calibri" panose="020F0502020204030204" pitchFamily="34" charset="0"/>
                <a:cs typeface="Calibri" panose="020F0502020204030204" pitchFamily="34" charset="0"/>
              </a:rPr>
              <a:t> à </a:t>
            </a:r>
            <a:r>
              <a:rPr lang="en-US" sz="1600" dirty="0" err="1">
                <a:solidFill>
                  <a:schemeClr val="tx1">
                    <a:lumMod val="95000"/>
                    <a:lumOff val="5000"/>
                  </a:schemeClr>
                </a:solidFill>
                <a:latin typeface="Calibri" panose="020F0502020204030204" pitchFamily="34" charset="0"/>
                <a:cs typeface="Calibri" panose="020F0502020204030204" pitchFamily="34" charset="0"/>
              </a:rPr>
              <a:t>l‘âge</a:t>
            </a:r>
            <a:r>
              <a:rPr lang="en-US" sz="1600" dirty="0">
                <a:solidFill>
                  <a:schemeClr val="tx1">
                    <a:lumMod val="95000"/>
                    <a:lumOff val="5000"/>
                  </a:schemeClr>
                </a:solidFill>
                <a:latin typeface="Calibri" panose="020F0502020204030204" pitchFamily="34" charset="0"/>
                <a:cs typeface="Calibri" panose="020F0502020204030204" pitchFamily="34" charset="0"/>
              </a:rPr>
              <a:t>) .</a:t>
            </a:r>
          </a:p>
          <a:p>
            <a:pPr marR="0" lvl="0" eaLnBrk="1" fontAlgn="base" hangingPunct="1">
              <a:lnSpc>
                <a:spcPct val="90000"/>
              </a:lnSpc>
              <a:spcBef>
                <a:spcPct val="0"/>
              </a:spcBef>
              <a:spcAft>
                <a:spcPts val="600"/>
              </a:spcAft>
              <a:buClrTx/>
              <a:buSzTx/>
              <a:tabLst/>
            </a:pPr>
            <a:endParaRPr lang="en-US" sz="1600" dirty="0">
              <a:solidFill>
                <a:schemeClr val="tx1">
                  <a:lumMod val="95000"/>
                  <a:lumOff val="5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sz="2000" b="1" dirty="0">
                <a:solidFill>
                  <a:schemeClr val="accent1">
                    <a:lumMod val="50000"/>
                  </a:schemeClr>
                </a:solidFill>
                <a:latin typeface="Calibri" panose="020F0502020204030204" pitchFamily="34" charset="0"/>
                <a:cs typeface="Calibri" panose="020F0502020204030204" pitchFamily="34" charset="0"/>
              </a:rPr>
              <a:t>Elle </a:t>
            </a:r>
            <a:r>
              <a:rPr lang="en-US" sz="2000" b="1" dirty="0" err="1">
                <a:solidFill>
                  <a:schemeClr val="accent1">
                    <a:lumMod val="50000"/>
                  </a:schemeClr>
                </a:solidFill>
                <a:latin typeface="Calibri" panose="020F0502020204030204" pitchFamily="34" charset="0"/>
                <a:cs typeface="Calibri" panose="020F0502020204030204" pitchFamily="34" charset="0"/>
              </a:rPr>
              <a:t>accélère</a:t>
            </a:r>
            <a:r>
              <a:rPr lang="en-US" sz="2000" b="1" dirty="0">
                <a:solidFill>
                  <a:schemeClr val="accent1">
                    <a:lumMod val="50000"/>
                  </a:schemeClr>
                </a:solidFill>
                <a:latin typeface="Calibri" panose="020F0502020204030204" pitchFamily="34" charset="0"/>
                <a:cs typeface="Calibri" panose="020F0502020204030204" pitchFamily="34" charset="0"/>
              </a:rPr>
              <a:t> le </a:t>
            </a:r>
            <a:r>
              <a:rPr lang="en-US" sz="2000" b="1" dirty="0" err="1">
                <a:solidFill>
                  <a:schemeClr val="accent1">
                    <a:lumMod val="50000"/>
                  </a:schemeClr>
                </a:solidFill>
                <a:latin typeface="Calibri" panose="020F0502020204030204" pitchFamily="34" charset="0"/>
                <a:cs typeface="Calibri" panose="020F0502020204030204" pitchFamily="34" charset="0"/>
              </a:rPr>
              <a:t>processus</a:t>
            </a:r>
            <a:r>
              <a:rPr lang="en-US" sz="2000" b="1" dirty="0">
                <a:solidFill>
                  <a:schemeClr val="accent1">
                    <a:lumMod val="50000"/>
                  </a:schemeClr>
                </a:solidFill>
                <a:latin typeface="Calibri" panose="020F0502020204030204" pitchFamily="34" charset="0"/>
                <a:cs typeface="Calibri" panose="020F0502020204030204" pitchFamily="34" charset="0"/>
              </a:rPr>
              <a:t> de </a:t>
            </a:r>
            <a:r>
              <a:rPr lang="en-US" sz="2000" b="1" dirty="0" err="1">
                <a:solidFill>
                  <a:schemeClr val="accent1">
                    <a:lumMod val="50000"/>
                  </a:schemeClr>
                </a:solidFill>
                <a:latin typeface="Calibri" panose="020F0502020204030204" pitchFamily="34" charset="0"/>
                <a:cs typeface="Calibri" panose="020F0502020204030204" pitchFamily="34" charset="0"/>
              </a:rPr>
              <a:t>vieillissement</a:t>
            </a:r>
            <a:r>
              <a:rPr lang="en-US" sz="2000" b="1" dirty="0">
                <a:solidFill>
                  <a:schemeClr val="accent1">
                    <a:lumMod val="50000"/>
                  </a:schemeClr>
                </a:solidFill>
                <a:latin typeface="Calibri" panose="020F0502020204030204" pitchFamily="34" charset="0"/>
                <a:cs typeface="Calibri" panose="020F0502020204030204" pitchFamily="34" charset="0"/>
              </a:rPr>
              <a:t> </a:t>
            </a:r>
            <a:r>
              <a:rPr lang="en-US" sz="2000" b="1" dirty="0" err="1">
                <a:solidFill>
                  <a:schemeClr val="accent1">
                    <a:lumMod val="50000"/>
                  </a:schemeClr>
                </a:solidFill>
                <a:latin typeface="Calibri" panose="020F0502020204030204" pitchFamily="34" charset="0"/>
                <a:cs typeface="Calibri" panose="020F0502020204030204" pitchFamily="34" charset="0"/>
              </a:rPr>
              <a:t>cutané</a:t>
            </a:r>
            <a:endParaRPr lang="en-US" sz="2000" b="1" dirty="0">
              <a:solidFill>
                <a:schemeClr val="accent1">
                  <a:lumMod val="50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sz="2000" b="1" dirty="0">
                <a:solidFill>
                  <a:schemeClr val="accent1">
                    <a:lumMod val="50000"/>
                  </a:schemeClr>
                </a:solidFill>
                <a:latin typeface="Calibri" panose="020F0502020204030204" pitchFamily="34" charset="0"/>
                <a:cs typeface="Calibri" panose="020F0502020204030204" pitchFamily="34" charset="0"/>
              </a:rPr>
              <a:t>et </a:t>
            </a:r>
            <a:r>
              <a:rPr lang="en-US" sz="2000" b="1" dirty="0" err="1">
                <a:solidFill>
                  <a:schemeClr val="accent1">
                    <a:lumMod val="50000"/>
                  </a:schemeClr>
                </a:solidFill>
                <a:latin typeface="Calibri" panose="020F0502020204030204" pitchFamily="34" charset="0"/>
                <a:cs typeface="Calibri" panose="020F0502020204030204" pitchFamily="34" charset="0"/>
              </a:rPr>
              <a:t>augmente</a:t>
            </a:r>
            <a:r>
              <a:rPr lang="en-US" sz="2000" b="1" dirty="0">
                <a:solidFill>
                  <a:schemeClr val="accent1">
                    <a:lumMod val="50000"/>
                  </a:schemeClr>
                </a:solidFill>
                <a:latin typeface="Calibri" panose="020F0502020204030204" pitchFamily="34" charset="0"/>
                <a:cs typeface="Calibri" panose="020F0502020204030204" pitchFamily="34" charset="0"/>
              </a:rPr>
              <a:t> les </a:t>
            </a:r>
            <a:r>
              <a:rPr lang="en-US" sz="2000" b="1" dirty="0" err="1">
                <a:solidFill>
                  <a:schemeClr val="accent1">
                    <a:lumMod val="50000"/>
                  </a:schemeClr>
                </a:solidFill>
                <a:latin typeface="Calibri" panose="020F0502020204030204" pitchFamily="34" charset="0"/>
                <a:cs typeface="Calibri" panose="020F0502020204030204" pitchFamily="34" charset="0"/>
              </a:rPr>
              <a:t>tâches</a:t>
            </a:r>
            <a:r>
              <a:rPr lang="en-US" sz="2000" b="1" dirty="0">
                <a:solidFill>
                  <a:schemeClr val="accent1">
                    <a:lumMod val="50000"/>
                  </a:schemeClr>
                </a:solidFill>
                <a:latin typeface="Calibri" panose="020F0502020204030204" pitchFamily="34" charset="0"/>
                <a:cs typeface="Calibri" panose="020F0502020204030204" pitchFamily="34" charset="0"/>
              </a:rPr>
              <a:t> </a:t>
            </a:r>
            <a:r>
              <a:rPr lang="en-US" sz="2000" b="1" dirty="0" err="1">
                <a:solidFill>
                  <a:schemeClr val="accent1">
                    <a:lumMod val="50000"/>
                  </a:schemeClr>
                </a:solidFill>
                <a:latin typeface="Calibri" panose="020F0502020204030204" pitchFamily="34" charset="0"/>
                <a:cs typeface="Calibri" panose="020F0502020204030204" pitchFamily="34" charset="0"/>
              </a:rPr>
              <a:t>pigmentaires</a:t>
            </a:r>
            <a:endParaRPr lang="en-US" sz="2000" b="1" dirty="0">
              <a:solidFill>
                <a:schemeClr val="accent1">
                  <a:lumMod val="50000"/>
                </a:schemeClr>
              </a:solidFill>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800" dirty="0">
              <a:solidFill>
                <a:schemeClr val="tx2"/>
              </a:solidFill>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300" dirty="0">
              <a:solidFill>
                <a:schemeClr val="tx2"/>
              </a:solidFill>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300" dirty="0">
              <a:solidFill>
                <a:schemeClr val="tx2"/>
              </a:solidFill>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300" dirty="0">
              <a:solidFill>
                <a:schemeClr val="tx2"/>
              </a:solidFill>
              <a:latin typeface="+mn-lt"/>
            </a:endParaRPr>
          </a:p>
        </p:txBody>
      </p:sp>
      <p:pic>
        <p:nvPicPr>
          <p:cNvPr id="5" name="Picture 2" descr="Œil — Wikipédia">
            <a:extLst>
              <a:ext uri="{FF2B5EF4-FFF2-40B4-BE49-F238E27FC236}">
                <a16:creationId xmlns:a16="http://schemas.microsoft.com/office/drawing/2014/main" id="{57B0144E-CC3D-4F95-8C40-906D1CA0A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884" y="170166"/>
            <a:ext cx="2473290" cy="148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4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645167-8B1C-4B91-94D0-2BA1512BD59E}"/>
              </a:ext>
            </a:extLst>
          </p:cNvPr>
          <p:cNvSpPr>
            <a:spLocks noGrp="1"/>
          </p:cNvSpPr>
          <p:nvPr>
            <p:ph type="ctrTitle"/>
          </p:nvPr>
        </p:nvSpPr>
        <p:spPr>
          <a:xfrm>
            <a:off x="804672" y="247143"/>
            <a:ext cx="9101328" cy="1454051"/>
          </a:xfrm>
        </p:spPr>
        <p:txBody>
          <a:bodyPr vert="horz" lIns="91440" tIns="45720" rIns="91440" bIns="45720" rtlCol="0" anchor="ctr">
            <a:normAutofit/>
          </a:bodyPr>
          <a:lstStyle/>
          <a:p>
            <a:pPr algn="l"/>
            <a:r>
              <a:rPr lang="en-US" sz="3300" u="sng" kern="1200" dirty="0">
                <a:solidFill>
                  <a:schemeClr val="tx2"/>
                </a:solidFill>
                <a:latin typeface="+mj-lt"/>
                <a:ea typeface="+mj-ea"/>
                <a:cs typeface="+mj-cs"/>
              </a:rPr>
              <a:t>Comment et par </a:t>
            </a:r>
            <a:r>
              <a:rPr lang="en-US" sz="3300" u="sng" kern="1200" dirty="0" err="1">
                <a:solidFill>
                  <a:schemeClr val="tx2"/>
                </a:solidFill>
                <a:latin typeface="+mj-lt"/>
                <a:ea typeface="+mj-ea"/>
                <a:cs typeface="+mj-cs"/>
              </a:rPr>
              <a:t>où</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notre</a:t>
            </a:r>
            <a:r>
              <a:rPr lang="en-US" sz="3300" u="sng" kern="1200" dirty="0">
                <a:solidFill>
                  <a:schemeClr val="tx2"/>
                </a:solidFill>
                <a:latin typeface="+mj-lt"/>
                <a:ea typeface="+mj-ea"/>
                <a:cs typeface="+mj-cs"/>
              </a:rPr>
              <a:t> corps </a:t>
            </a:r>
            <a:r>
              <a:rPr lang="en-US" sz="3300" u="sng" kern="1200" dirty="0" err="1">
                <a:solidFill>
                  <a:schemeClr val="tx2"/>
                </a:solidFill>
                <a:latin typeface="+mj-lt"/>
                <a:ea typeface="+mj-ea"/>
                <a:cs typeface="+mj-cs"/>
              </a:rPr>
              <a:t>est</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impacté</a:t>
            </a:r>
            <a:r>
              <a:rPr lang="en-US" sz="3300" u="sng" kern="1200" dirty="0">
                <a:solidFill>
                  <a:schemeClr val="tx2"/>
                </a:solidFill>
                <a:latin typeface="+mj-lt"/>
                <a:ea typeface="+mj-ea"/>
                <a:cs typeface="+mj-cs"/>
              </a:rPr>
              <a:t> ?</a:t>
            </a:r>
          </a:p>
        </p:txBody>
      </p:sp>
      <p:sp>
        <p:nvSpPr>
          <p:cNvPr id="15" name="ZoneTexte 14">
            <a:extLst>
              <a:ext uri="{FF2B5EF4-FFF2-40B4-BE49-F238E27FC236}">
                <a16:creationId xmlns:a16="http://schemas.microsoft.com/office/drawing/2014/main" id="{F0A1F517-04E2-4EE4-BA2E-5AD9332EB505}"/>
              </a:ext>
            </a:extLst>
          </p:cNvPr>
          <p:cNvSpPr txBox="1"/>
          <p:nvPr/>
        </p:nvSpPr>
        <p:spPr>
          <a:xfrm>
            <a:off x="804672" y="1837226"/>
            <a:ext cx="6358128" cy="4006011"/>
          </a:xfrm>
          <a:prstGeom prst="rect">
            <a:avLst/>
          </a:prstGeom>
        </p:spPr>
        <p:txBody>
          <a:bodyPr vert="horz" lIns="91440" tIns="45720" rIns="91440" bIns="45720" rtlCol="0" anchor="t">
            <a:normAutofit fontScale="25000" lnSpcReduction="20000"/>
          </a:bodyPr>
          <a:lstStyle/>
          <a:p>
            <a:pPr marR="0" lvl="0" fontAlgn="base">
              <a:lnSpc>
                <a:spcPct val="90000"/>
              </a:lnSpc>
              <a:spcBef>
                <a:spcPct val="0"/>
              </a:spcBef>
              <a:spcAft>
                <a:spcPts val="600"/>
              </a:spcAft>
              <a:buClrTx/>
              <a:buSzTx/>
              <a:tabLst/>
            </a:pPr>
            <a:r>
              <a:rPr lang="en-US" altLang="fr-FR" sz="8000" b="1" u="sng" dirty="0">
                <a:solidFill>
                  <a:schemeClr val="tx1">
                    <a:lumMod val="95000"/>
                    <a:lumOff val="5000"/>
                  </a:schemeClr>
                </a:solidFill>
                <a:latin typeface="Calibri" panose="020F0502020204030204" pitchFamily="34" charset="0"/>
                <a:cs typeface="Calibri" panose="020F0502020204030204" pitchFamily="34" charset="0"/>
              </a:rPr>
              <a:t>Le </a:t>
            </a:r>
            <a:r>
              <a:rPr lang="en-US" altLang="fr-FR" sz="8000" b="1" u="sng" dirty="0" err="1">
                <a:solidFill>
                  <a:schemeClr val="tx1">
                    <a:lumMod val="95000"/>
                    <a:lumOff val="5000"/>
                  </a:schemeClr>
                </a:solidFill>
                <a:latin typeface="Calibri" panose="020F0502020204030204" pitchFamily="34" charset="0"/>
                <a:cs typeface="Calibri" panose="020F0502020204030204" pitchFamily="34" charset="0"/>
              </a:rPr>
              <a:t>goût</a:t>
            </a:r>
            <a:r>
              <a:rPr lang="en-US" altLang="fr-FR" sz="8000" b="1" u="sng" dirty="0">
                <a:solidFill>
                  <a:schemeClr val="tx1">
                    <a:lumMod val="95000"/>
                    <a:lumOff val="5000"/>
                  </a:schemeClr>
                </a:solidFill>
                <a:latin typeface="Calibri" panose="020F0502020204030204" pitchFamily="34" charset="0"/>
                <a:cs typeface="Calibri" panose="020F0502020204030204" pitchFamily="34" charset="0"/>
              </a:rPr>
              <a:t> et </a:t>
            </a:r>
            <a:r>
              <a:rPr lang="en-US" altLang="fr-FR" sz="8000" b="1" u="sng" dirty="0" err="1">
                <a:solidFill>
                  <a:schemeClr val="tx1">
                    <a:lumMod val="95000"/>
                    <a:lumOff val="5000"/>
                  </a:schemeClr>
                </a:solidFill>
                <a:latin typeface="Calibri" panose="020F0502020204030204" pitchFamily="34" charset="0"/>
                <a:cs typeface="Calibri" panose="020F0502020204030204" pitchFamily="34" charset="0"/>
              </a:rPr>
              <a:t>l'odorat</a:t>
            </a:r>
            <a:r>
              <a:rPr lang="en-US" altLang="fr-FR" sz="8000" b="1" u="sng"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8000" b="1" u="sng" dirty="0" err="1">
                <a:solidFill>
                  <a:schemeClr val="tx1">
                    <a:lumMod val="95000"/>
                    <a:lumOff val="5000"/>
                  </a:schemeClr>
                </a:solidFill>
                <a:latin typeface="Calibri" panose="020F0502020204030204" pitchFamily="34" charset="0"/>
                <a:cs typeface="Calibri" panose="020F0502020204030204" pitchFamily="34" charset="0"/>
              </a:rPr>
              <a:t>sont</a:t>
            </a:r>
            <a:r>
              <a:rPr lang="en-US" altLang="fr-FR" sz="8000" b="1" u="sng"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8000" b="1" u="sng" dirty="0" err="1">
                <a:solidFill>
                  <a:schemeClr val="tx1">
                    <a:lumMod val="95000"/>
                    <a:lumOff val="5000"/>
                  </a:schemeClr>
                </a:solidFill>
                <a:latin typeface="Calibri" panose="020F0502020204030204" pitchFamily="34" charset="0"/>
                <a:cs typeface="Calibri" panose="020F0502020204030204" pitchFamily="34" charset="0"/>
              </a:rPr>
              <a:t>liés</a:t>
            </a:r>
            <a:r>
              <a:rPr lang="en-US" altLang="fr-FR" sz="8000" b="1" u="sng" dirty="0">
                <a:solidFill>
                  <a:schemeClr val="tx1">
                    <a:lumMod val="95000"/>
                    <a:lumOff val="5000"/>
                  </a:schemeClr>
                </a:solidFill>
                <a:latin typeface="Calibri" panose="020F0502020204030204" pitchFamily="34" charset="0"/>
                <a:cs typeface="Calibri" panose="020F0502020204030204" pitchFamily="34" charset="0"/>
              </a:rPr>
              <a:t>:</a:t>
            </a:r>
          </a:p>
          <a:p>
            <a:pPr marR="0" lvl="0" indent="-228600" fontAlgn="base">
              <a:lnSpc>
                <a:spcPct val="90000"/>
              </a:lnSpc>
              <a:spcBef>
                <a:spcPct val="0"/>
              </a:spcBef>
              <a:spcAft>
                <a:spcPts val="600"/>
              </a:spcAft>
              <a:buClrTx/>
              <a:buSzTx/>
              <a:buFont typeface="Arial" panose="020B0604020202020204" pitchFamily="34" charset="0"/>
              <a:buChar char="•"/>
              <a:tabLst/>
            </a:pPr>
            <a:endParaRPr lang="en-US" altLang="fr-FR" sz="6400" b="1" u="sng" dirty="0">
              <a:solidFill>
                <a:schemeClr val="tx1">
                  <a:lumMod val="95000"/>
                  <a:lumOff val="5000"/>
                </a:schemeClr>
              </a:solidFill>
              <a:latin typeface="Calibri" panose="020F0502020204030204" pitchFamily="34" charset="0"/>
              <a:cs typeface="Calibri" panose="020F0502020204030204" pitchFamily="34" charset="0"/>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fr-FR" sz="6400" dirty="0">
                <a:solidFill>
                  <a:schemeClr val="tx1">
                    <a:lumMod val="95000"/>
                    <a:lumOff val="5000"/>
                  </a:schemeClr>
                </a:solidFill>
                <a:latin typeface="Calibri" panose="020F0502020204030204" pitchFamily="34" charset="0"/>
                <a:cs typeface="Calibri" panose="020F0502020204030204" pitchFamily="34" charset="0"/>
              </a:rPr>
              <a:t>Le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goût</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(gustation) et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l'odorat</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(olfaction)</a:t>
            </a:r>
            <a:r>
              <a:rPr lang="en-US" altLang="fr-FR" sz="6400" b="1"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sont</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des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sens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associés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La langue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peut</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sentir</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des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saveurs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sucrées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aigres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salées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amères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et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salées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fr-FR" sz="6400" dirty="0">
                <a:solidFill>
                  <a:schemeClr val="tx1">
                    <a:lumMod val="95000"/>
                    <a:lumOff val="5000"/>
                  </a:schemeClr>
                </a:solidFill>
                <a:latin typeface="Calibri" panose="020F0502020204030204" pitchFamily="34" charset="0"/>
                <a:cs typeface="Calibri" panose="020F0502020204030204" pitchFamily="34" charset="0"/>
              </a:rPr>
              <a:t>Une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partie</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de la perception des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arômes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provient</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des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arômes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qui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atteignent</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les cellules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nerveuses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olfactives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 dans les </a:t>
            </a:r>
            <a:r>
              <a:rPr lang="en-US" altLang="fr-FR" sz="6400" dirty="0" err="1">
                <a:solidFill>
                  <a:schemeClr val="tx1">
                    <a:lumMod val="95000"/>
                    <a:lumOff val="5000"/>
                  </a:schemeClr>
                </a:solidFill>
                <a:latin typeface="Calibri" panose="020F0502020204030204" pitchFamily="34" charset="0"/>
                <a:cs typeface="Calibri" panose="020F0502020204030204" pitchFamily="34" charset="0"/>
              </a:rPr>
              <a:t>narines</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a:t>
            </a:r>
          </a:p>
          <a:p>
            <a:pPr marR="0" lvl="0" indent="-228600" fontAlgn="base">
              <a:lnSpc>
                <a:spcPct val="90000"/>
              </a:lnSpc>
              <a:spcBef>
                <a:spcPct val="0"/>
              </a:spcBef>
              <a:spcAft>
                <a:spcPts val="600"/>
              </a:spcAft>
              <a:buClrTx/>
              <a:buSzTx/>
              <a:buFont typeface="Arial" panose="020B0604020202020204" pitchFamily="34" charset="0"/>
              <a:buChar char="•"/>
              <a:tabLst/>
            </a:pPr>
            <a:endParaRPr lang="en-US" altLang="fr-FR" sz="6400" dirty="0">
              <a:solidFill>
                <a:schemeClr val="tx1">
                  <a:lumMod val="95000"/>
                  <a:lumOff val="5000"/>
                </a:schemeClr>
              </a:solidFill>
              <a:latin typeface="Calibri" panose="020F0502020204030204" pitchFamily="34" charset="0"/>
              <a:cs typeface="Calibri" panose="020F0502020204030204" pitchFamily="34" charset="0"/>
            </a:endParaRPr>
          </a:p>
          <a:p>
            <a:pPr marR="0" lvl="0" fontAlgn="base">
              <a:lnSpc>
                <a:spcPct val="90000"/>
              </a:lnSpc>
              <a:spcBef>
                <a:spcPct val="0"/>
              </a:spcBef>
              <a:spcAft>
                <a:spcPts val="600"/>
              </a:spcAft>
              <a:buClrTx/>
              <a:buSzTx/>
              <a:tabLst/>
            </a:pPr>
            <a:r>
              <a:rPr lang="en-US" altLang="fr-FR" sz="6400" u="sng" dirty="0" err="1">
                <a:solidFill>
                  <a:schemeClr val="tx1">
                    <a:lumMod val="95000"/>
                    <a:lumOff val="5000"/>
                  </a:schemeClr>
                </a:solidFill>
                <a:latin typeface="Calibri" panose="020F0502020204030204" pitchFamily="34" charset="0"/>
                <a:cs typeface="Calibri" panose="020F0502020204030204" pitchFamily="34" charset="0"/>
              </a:rPr>
              <a:t>Ses</a:t>
            </a:r>
            <a:r>
              <a:rPr lang="en-US" altLang="fr-FR" sz="6400" u="sng"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u="sng" dirty="0" err="1">
                <a:solidFill>
                  <a:schemeClr val="tx1">
                    <a:lumMod val="95000"/>
                    <a:lumOff val="5000"/>
                  </a:schemeClr>
                </a:solidFill>
                <a:latin typeface="Calibri" panose="020F0502020204030204" pitchFamily="34" charset="0"/>
                <a:cs typeface="Calibri" panose="020F0502020204030204" pitchFamily="34" charset="0"/>
              </a:rPr>
              <a:t>sens</a:t>
            </a:r>
            <a:r>
              <a:rPr lang="en-US" altLang="fr-FR" sz="6400" u="sng"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u="sng" dirty="0" err="1">
                <a:solidFill>
                  <a:schemeClr val="tx1">
                    <a:lumMod val="95000"/>
                    <a:lumOff val="5000"/>
                  </a:schemeClr>
                </a:solidFill>
                <a:latin typeface="Calibri" panose="020F0502020204030204" pitchFamily="34" charset="0"/>
                <a:cs typeface="Calibri" panose="020F0502020204030204" pitchFamily="34" charset="0"/>
              </a:rPr>
              <a:t>vont</a:t>
            </a:r>
            <a:r>
              <a:rPr lang="en-US" altLang="fr-FR" sz="6400" u="sng"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u="sng" dirty="0" err="1">
                <a:solidFill>
                  <a:schemeClr val="tx1">
                    <a:lumMod val="95000"/>
                    <a:lumOff val="5000"/>
                  </a:schemeClr>
                </a:solidFill>
                <a:latin typeface="Calibri" panose="020F0502020204030204" pitchFamily="34" charset="0"/>
                <a:cs typeface="Calibri" panose="020F0502020204030204" pitchFamily="34" charset="0"/>
              </a:rPr>
              <a:t>être</a:t>
            </a:r>
            <a:r>
              <a:rPr lang="en-US" altLang="fr-FR" sz="6400" u="sng" dirty="0">
                <a:solidFill>
                  <a:schemeClr val="tx1">
                    <a:lumMod val="95000"/>
                    <a:lumOff val="5000"/>
                  </a:schemeClr>
                </a:solidFill>
                <a:latin typeface="Calibri" panose="020F0502020204030204" pitchFamily="34" charset="0"/>
                <a:cs typeface="Calibri" panose="020F0502020204030204" pitchFamily="34" charset="0"/>
              </a:rPr>
              <a:t> </a:t>
            </a:r>
            <a:r>
              <a:rPr lang="en-US" altLang="fr-FR" sz="6400" u="sng" dirty="0" err="1">
                <a:solidFill>
                  <a:schemeClr val="tx1">
                    <a:lumMod val="95000"/>
                    <a:lumOff val="5000"/>
                  </a:schemeClr>
                </a:solidFill>
                <a:latin typeface="Calibri" panose="020F0502020204030204" pitchFamily="34" charset="0"/>
                <a:cs typeface="Calibri" panose="020F0502020204030204" pitchFamily="34" charset="0"/>
              </a:rPr>
              <a:t>altérés</a:t>
            </a:r>
            <a:r>
              <a:rPr lang="en-US" altLang="fr-FR" sz="6400" u="sng" dirty="0">
                <a:solidFill>
                  <a:schemeClr val="tx1">
                    <a:lumMod val="95000"/>
                    <a:lumOff val="5000"/>
                  </a:schemeClr>
                </a:solidFill>
                <a:latin typeface="Calibri" panose="020F0502020204030204" pitchFamily="34" charset="0"/>
                <a:cs typeface="Calibri" panose="020F0502020204030204" pitchFamily="34" charset="0"/>
              </a:rPr>
              <a:t> et </a:t>
            </a:r>
            <a:r>
              <a:rPr lang="en-US" altLang="fr-FR" sz="6400" u="sng" dirty="0" err="1">
                <a:solidFill>
                  <a:schemeClr val="tx1">
                    <a:lumMod val="95000"/>
                    <a:lumOff val="5000"/>
                  </a:schemeClr>
                </a:solidFill>
                <a:latin typeface="Calibri" panose="020F0502020204030204" pitchFamily="34" charset="0"/>
                <a:cs typeface="Calibri" panose="020F0502020204030204" pitchFamily="34" charset="0"/>
              </a:rPr>
              <a:t>agréssés</a:t>
            </a:r>
            <a:r>
              <a:rPr lang="en-US" altLang="fr-FR" sz="6400" u="sng" dirty="0">
                <a:solidFill>
                  <a:schemeClr val="tx1">
                    <a:lumMod val="95000"/>
                    <a:lumOff val="5000"/>
                  </a:schemeClr>
                </a:solidFill>
                <a:latin typeface="Calibri" panose="020F0502020204030204" pitchFamily="34" charset="0"/>
                <a:cs typeface="Calibri" panose="020F0502020204030204" pitchFamily="34" charset="0"/>
              </a:rPr>
              <a:t> par</a:t>
            </a:r>
            <a:r>
              <a:rPr lang="en-US" altLang="fr-FR" sz="6400" dirty="0">
                <a:solidFill>
                  <a:schemeClr val="tx1">
                    <a:lumMod val="95000"/>
                    <a:lumOff val="5000"/>
                  </a:schemeClr>
                </a:solidFill>
                <a:latin typeface="Calibri" panose="020F0502020204030204" pitchFamily="34" charset="0"/>
                <a:cs typeface="Calibri" panose="020F0502020204030204" pitchFamily="34" charset="0"/>
              </a:rPr>
              <a:t>:</a:t>
            </a:r>
          </a:p>
          <a:p>
            <a:pPr marR="0" lvl="0" indent="-228600" fontAlgn="base">
              <a:lnSpc>
                <a:spcPct val="90000"/>
              </a:lnSpc>
              <a:spcBef>
                <a:spcPct val="0"/>
              </a:spcBef>
              <a:spcAft>
                <a:spcPts val="600"/>
              </a:spcAft>
              <a:buClrTx/>
              <a:buSzTx/>
              <a:buFont typeface="Arial" panose="020B0604020202020204" pitchFamily="34" charset="0"/>
              <a:buChar char="•"/>
              <a:tabLst/>
            </a:pPr>
            <a:endParaRPr lang="en-US" altLang="fr-FR" sz="6400" dirty="0">
              <a:solidFill>
                <a:schemeClr val="tx1">
                  <a:lumMod val="95000"/>
                  <a:lumOff val="5000"/>
                </a:schemeClr>
              </a:solidFill>
              <a:latin typeface="Calibri" panose="020F0502020204030204" pitchFamily="34" charset="0"/>
              <a:cs typeface="Calibri" panose="020F0502020204030204" pitchFamily="34" charset="0"/>
            </a:endParaRPr>
          </a:p>
          <a:p>
            <a:pPr marR="0" lvl="0" indent="-228600" fontAlgn="base">
              <a:lnSpc>
                <a:spcPct val="90000"/>
              </a:lnSpc>
              <a:spcBef>
                <a:spcPct val="0"/>
              </a:spcBef>
              <a:spcAft>
                <a:spcPts val="600"/>
              </a:spcAft>
              <a:buClrTx/>
              <a:buSzTx/>
              <a:buFont typeface="Arial" panose="020B0604020202020204" pitchFamily="34" charset="0"/>
              <a:buChar char="•"/>
              <a:tabLst/>
            </a:pPr>
            <a:r>
              <a:rPr lang="en-US" sz="6400" dirty="0">
                <a:solidFill>
                  <a:schemeClr val="tx1">
                    <a:lumMod val="95000"/>
                    <a:lumOff val="5000"/>
                  </a:schemeClr>
                </a:solidFill>
                <a:latin typeface="Calibri" panose="020F0502020204030204" pitchFamily="34" charset="0"/>
                <a:cs typeface="Calibri" panose="020F0502020204030204" pitchFamily="34" charset="0"/>
              </a:rPr>
              <a:t>-Les </a:t>
            </a:r>
            <a:r>
              <a:rPr lang="en-US" sz="6400" dirty="0" err="1">
                <a:solidFill>
                  <a:schemeClr val="tx1">
                    <a:lumMod val="95000"/>
                    <a:lumOff val="5000"/>
                  </a:schemeClr>
                </a:solidFill>
                <a:latin typeface="Calibri" panose="020F0502020204030204" pitchFamily="34" charset="0"/>
                <a:cs typeface="Calibri" panose="020F0502020204030204" pitchFamily="34" charset="0"/>
              </a:rPr>
              <a:t>fumées</a:t>
            </a:r>
            <a:r>
              <a:rPr lang="en-US" sz="6400" dirty="0">
                <a:solidFill>
                  <a:schemeClr val="tx1">
                    <a:lumMod val="95000"/>
                    <a:lumOff val="5000"/>
                  </a:schemeClr>
                </a:solidFill>
                <a:latin typeface="Calibri" panose="020F0502020204030204" pitchFamily="34" charset="0"/>
                <a:cs typeface="Calibri" panose="020F0502020204030204" pitchFamily="34" charset="0"/>
              </a:rPr>
              <a:t> </a:t>
            </a:r>
            <a:r>
              <a:rPr lang="en-US" sz="6400" dirty="0" err="1">
                <a:solidFill>
                  <a:schemeClr val="tx1">
                    <a:lumMod val="95000"/>
                    <a:lumOff val="5000"/>
                  </a:schemeClr>
                </a:solidFill>
                <a:latin typeface="Calibri" panose="020F0502020204030204" pitchFamily="34" charset="0"/>
                <a:cs typeface="Calibri" panose="020F0502020204030204" pitchFamily="34" charset="0"/>
              </a:rPr>
              <a:t>toxiques</a:t>
            </a:r>
            <a:r>
              <a:rPr lang="en-US" sz="6400" dirty="0">
                <a:solidFill>
                  <a:schemeClr val="tx1">
                    <a:lumMod val="95000"/>
                    <a:lumOff val="5000"/>
                  </a:schemeClr>
                </a:solidFill>
                <a:latin typeface="Calibri" panose="020F0502020204030204" pitchFamily="34" charset="0"/>
                <a:cs typeface="Calibri" panose="020F0502020204030204" pitchFamily="34" charset="0"/>
              </a:rPr>
              <a:t>  qui nous </a:t>
            </a:r>
            <a:r>
              <a:rPr lang="en-US" sz="6400" dirty="0" err="1">
                <a:solidFill>
                  <a:schemeClr val="tx1">
                    <a:lumMod val="95000"/>
                    <a:lumOff val="5000"/>
                  </a:schemeClr>
                </a:solidFill>
                <a:latin typeface="Calibri" panose="020F0502020204030204" pitchFamily="34" charset="0"/>
                <a:cs typeface="Calibri" panose="020F0502020204030204" pitchFamily="34" charset="0"/>
              </a:rPr>
              <a:t>entourent</a:t>
            </a:r>
            <a:r>
              <a:rPr lang="en-US" sz="6400" dirty="0">
                <a:solidFill>
                  <a:schemeClr val="tx1">
                    <a:lumMod val="95000"/>
                    <a:lumOff val="5000"/>
                  </a:schemeClr>
                </a:solidFill>
                <a:latin typeface="Calibri" panose="020F0502020204030204" pitchFamily="34" charset="0"/>
                <a:cs typeface="Calibri" panose="020F0502020204030204" pitchFamily="34" charset="0"/>
              </a:rPr>
              <a:t> </a:t>
            </a:r>
            <a:r>
              <a:rPr lang="en-US" sz="6400" dirty="0" err="1">
                <a:solidFill>
                  <a:schemeClr val="tx1">
                    <a:lumMod val="95000"/>
                    <a:lumOff val="5000"/>
                  </a:schemeClr>
                </a:solidFill>
                <a:latin typeface="Calibri" panose="020F0502020204030204" pitchFamily="34" charset="0"/>
                <a:cs typeface="Calibri" panose="020F0502020204030204" pitchFamily="34" charset="0"/>
              </a:rPr>
              <a:t>en</a:t>
            </a:r>
            <a:r>
              <a:rPr lang="en-US" sz="6400" dirty="0">
                <a:solidFill>
                  <a:schemeClr val="tx1">
                    <a:lumMod val="95000"/>
                    <a:lumOff val="5000"/>
                  </a:schemeClr>
                </a:solidFill>
                <a:latin typeface="Calibri" panose="020F0502020204030204" pitchFamily="34" charset="0"/>
                <a:cs typeface="Calibri" panose="020F0502020204030204" pitchFamily="34" charset="0"/>
              </a:rPr>
              <a:t> permanence (</a:t>
            </a:r>
            <a:r>
              <a:rPr lang="en-US" sz="6400" dirty="0" err="1">
                <a:solidFill>
                  <a:schemeClr val="tx1">
                    <a:lumMod val="95000"/>
                    <a:lumOff val="5000"/>
                  </a:schemeClr>
                </a:solidFill>
                <a:latin typeface="Calibri" panose="020F0502020204030204" pitchFamily="34" charset="0"/>
                <a:cs typeface="Calibri" panose="020F0502020204030204" pitchFamily="34" charset="0"/>
              </a:rPr>
              <a:t>usines,pots</a:t>
            </a:r>
            <a:r>
              <a:rPr lang="en-US" sz="6400" dirty="0">
                <a:solidFill>
                  <a:schemeClr val="tx1">
                    <a:lumMod val="95000"/>
                    <a:lumOff val="5000"/>
                  </a:schemeClr>
                </a:solidFill>
                <a:latin typeface="Calibri" panose="020F0502020204030204" pitchFamily="34" charset="0"/>
                <a:cs typeface="Calibri" panose="020F0502020204030204" pitchFamily="34" charset="0"/>
              </a:rPr>
              <a:t> </a:t>
            </a:r>
            <a:r>
              <a:rPr lang="en-US" sz="6400" dirty="0" err="1">
                <a:solidFill>
                  <a:schemeClr val="tx1">
                    <a:lumMod val="95000"/>
                    <a:lumOff val="5000"/>
                  </a:schemeClr>
                </a:solidFill>
                <a:latin typeface="Calibri" panose="020F0502020204030204" pitchFamily="34" charset="0"/>
                <a:cs typeface="Calibri" panose="020F0502020204030204" pitchFamily="34" charset="0"/>
              </a:rPr>
              <a:t>d’echappements,cigarettes</a:t>
            </a:r>
            <a:r>
              <a:rPr lang="en-US" sz="6400" dirty="0">
                <a:solidFill>
                  <a:schemeClr val="tx1">
                    <a:lumMod val="95000"/>
                    <a:lumOff val="5000"/>
                  </a:schemeClr>
                </a:solidFill>
                <a:latin typeface="Calibri" panose="020F0502020204030204" pitchFamily="34" charset="0"/>
                <a:cs typeface="Calibri" panose="020F0502020204030204" pitchFamily="34" charset="0"/>
              </a:rPr>
              <a:t>(plus de 7000 substances </a:t>
            </a:r>
            <a:r>
              <a:rPr lang="en-US" sz="6400" dirty="0" err="1">
                <a:solidFill>
                  <a:schemeClr val="tx1">
                    <a:lumMod val="95000"/>
                    <a:lumOff val="5000"/>
                  </a:schemeClr>
                </a:solidFill>
                <a:latin typeface="Calibri" panose="020F0502020204030204" pitchFamily="34" charset="0"/>
                <a:cs typeface="Calibri" panose="020F0502020204030204" pitchFamily="34" charset="0"/>
              </a:rPr>
              <a:t>chimiques</a:t>
            </a:r>
            <a:r>
              <a:rPr lang="en-US" sz="6400" dirty="0">
                <a:solidFill>
                  <a:schemeClr val="tx1">
                    <a:lumMod val="95000"/>
                    <a:lumOff val="5000"/>
                  </a:schemeClr>
                </a:solidFill>
                <a:latin typeface="Calibri" panose="020F0502020204030204" pitchFamily="34" charset="0"/>
                <a:cs typeface="Calibri" panose="020F0502020204030204" pitchFamily="34" charset="0"/>
              </a:rPr>
              <a:t> dans le </a:t>
            </a:r>
            <a:r>
              <a:rPr lang="en-US" sz="6400" dirty="0" err="1">
                <a:solidFill>
                  <a:schemeClr val="tx1">
                    <a:lumMod val="95000"/>
                    <a:lumOff val="5000"/>
                  </a:schemeClr>
                </a:solidFill>
                <a:latin typeface="Calibri" panose="020F0502020204030204" pitchFamily="34" charset="0"/>
                <a:cs typeface="Calibri" panose="020F0502020204030204" pitchFamily="34" charset="0"/>
              </a:rPr>
              <a:t>tabac</a:t>
            </a:r>
            <a:r>
              <a:rPr lang="en-US" sz="6400" dirty="0">
                <a:solidFill>
                  <a:schemeClr val="tx1">
                    <a:lumMod val="95000"/>
                    <a:lumOff val="5000"/>
                  </a:schemeClr>
                </a:solidFill>
                <a:latin typeface="Calibri" panose="020F0502020204030204" pitchFamily="34" charset="0"/>
                <a:cs typeface="Calibri" panose="020F0502020204030204" pitchFamily="34" charset="0"/>
              </a:rPr>
              <a:t>),</a:t>
            </a:r>
            <a:r>
              <a:rPr lang="en-US" sz="6400" dirty="0" err="1">
                <a:solidFill>
                  <a:schemeClr val="tx1">
                    <a:lumMod val="95000"/>
                    <a:lumOff val="5000"/>
                  </a:schemeClr>
                </a:solidFill>
                <a:latin typeface="Calibri" panose="020F0502020204030204" pitchFamily="34" charset="0"/>
                <a:cs typeface="Calibri" panose="020F0502020204030204" pitchFamily="34" charset="0"/>
              </a:rPr>
              <a:t>feux</a:t>
            </a:r>
            <a:r>
              <a:rPr lang="en-US" sz="6400" dirty="0">
                <a:solidFill>
                  <a:schemeClr val="tx1">
                    <a:lumMod val="95000"/>
                    <a:lumOff val="5000"/>
                  </a:schemeClr>
                </a:solidFill>
                <a:latin typeface="Calibri" panose="020F0502020204030204" pitchFamily="34" charset="0"/>
                <a:cs typeface="Calibri" panose="020F0502020204030204" pitchFamily="34" charset="0"/>
              </a:rPr>
              <a:t> de </a:t>
            </a:r>
            <a:r>
              <a:rPr lang="en-US" sz="6400" dirty="0" err="1">
                <a:solidFill>
                  <a:schemeClr val="tx1">
                    <a:lumMod val="95000"/>
                    <a:lumOff val="5000"/>
                  </a:schemeClr>
                </a:solidFill>
                <a:latin typeface="Calibri" panose="020F0502020204030204" pitchFamily="34" charset="0"/>
                <a:cs typeface="Calibri" panose="020F0502020204030204" pitchFamily="34" charset="0"/>
              </a:rPr>
              <a:t>forêt,fumées</a:t>
            </a:r>
            <a:r>
              <a:rPr lang="en-US" sz="6400" dirty="0">
                <a:solidFill>
                  <a:schemeClr val="tx1">
                    <a:lumMod val="95000"/>
                    <a:lumOff val="5000"/>
                  </a:schemeClr>
                </a:solidFill>
                <a:latin typeface="Calibri" panose="020F0502020204030204" pitchFamily="34" charset="0"/>
                <a:cs typeface="Calibri" panose="020F0502020204030204" pitchFamily="34" charset="0"/>
              </a:rPr>
              <a:t> des volcans</a:t>
            </a:r>
          </a:p>
          <a:p>
            <a:pPr marR="0" lvl="0" indent="-228600" fontAlgn="base">
              <a:lnSpc>
                <a:spcPct val="90000"/>
              </a:lnSpc>
              <a:spcBef>
                <a:spcPct val="0"/>
              </a:spcBef>
              <a:spcAft>
                <a:spcPts val="600"/>
              </a:spcAft>
              <a:buClrTx/>
              <a:buSzTx/>
              <a:buFont typeface="Arial" panose="020B0604020202020204" pitchFamily="34" charset="0"/>
              <a:buChar char="•"/>
              <a:tabLst/>
            </a:pPr>
            <a:r>
              <a:rPr lang="en-US" sz="6400" dirty="0">
                <a:solidFill>
                  <a:schemeClr val="tx1">
                    <a:lumMod val="95000"/>
                    <a:lumOff val="5000"/>
                  </a:schemeClr>
                </a:solidFill>
                <a:latin typeface="Calibri" panose="020F0502020204030204" pitchFamily="34" charset="0"/>
                <a:cs typeface="Calibri" panose="020F0502020204030204" pitchFamily="34" charset="0"/>
              </a:rPr>
              <a:t>-Les aliments ultra-</a:t>
            </a:r>
            <a:r>
              <a:rPr lang="en-US" sz="6400" dirty="0" err="1">
                <a:solidFill>
                  <a:schemeClr val="tx1">
                    <a:lumMod val="95000"/>
                    <a:lumOff val="5000"/>
                  </a:schemeClr>
                </a:solidFill>
                <a:latin typeface="Calibri" panose="020F0502020204030204" pitchFamily="34" charset="0"/>
                <a:cs typeface="Calibri" panose="020F0502020204030204" pitchFamily="34" charset="0"/>
              </a:rPr>
              <a:t>transformés</a:t>
            </a:r>
            <a:r>
              <a:rPr lang="en-US" sz="6400" dirty="0">
                <a:solidFill>
                  <a:schemeClr val="tx1">
                    <a:lumMod val="95000"/>
                    <a:lumOff val="5000"/>
                  </a:schemeClr>
                </a:solidFill>
                <a:latin typeface="Calibri" panose="020F0502020204030204" pitchFamily="34" charset="0"/>
                <a:cs typeface="Calibri" panose="020F0502020204030204" pitchFamily="34" charset="0"/>
              </a:rPr>
              <a:t>,(</a:t>
            </a:r>
            <a:r>
              <a:rPr lang="en-US" sz="6400" b="0" i="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6400" dirty="0">
                <a:solidFill>
                  <a:schemeClr val="tx1">
                    <a:lumMod val="95000"/>
                    <a:lumOff val="5000"/>
                  </a:schemeClr>
                </a:solidFill>
                <a:latin typeface="Calibri" panose="020F0502020204030204" pitchFamily="34" charset="0"/>
                <a:cs typeface="Calibri" panose="020F0502020204030204" pitchFamily="34" charset="0"/>
              </a:rPr>
              <a:t>aliments qui </a:t>
            </a:r>
            <a:r>
              <a:rPr lang="en-US" sz="6400" dirty="0" err="1">
                <a:solidFill>
                  <a:schemeClr val="tx1">
                    <a:lumMod val="95000"/>
                    <a:lumOff val="5000"/>
                  </a:schemeClr>
                </a:solidFill>
                <a:latin typeface="Calibri" panose="020F0502020204030204" pitchFamily="34" charset="0"/>
                <a:cs typeface="Calibri" panose="020F0502020204030204" pitchFamily="34" charset="0"/>
              </a:rPr>
              <a:t>ont</a:t>
            </a:r>
            <a:r>
              <a:rPr lang="en-US" sz="6400" dirty="0">
                <a:solidFill>
                  <a:schemeClr val="tx1">
                    <a:lumMod val="95000"/>
                    <a:lumOff val="5000"/>
                  </a:schemeClr>
                </a:solidFill>
                <a:latin typeface="Calibri" panose="020F0502020204030204" pitchFamily="34" charset="0"/>
                <a:cs typeface="Calibri" panose="020F0502020204030204" pitchFamily="34" charset="0"/>
              </a:rPr>
              <a:t> </a:t>
            </a:r>
            <a:r>
              <a:rPr lang="en-US" sz="6400" dirty="0" err="1">
                <a:solidFill>
                  <a:schemeClr val="tx1">
                    <a:lumMod val="95000"/>
                    <a:lumOff val="5000"/>
                  </a:schemeClr>
                </a:solidFill>
                <a:latin typeface="Calibri" panose="020F0502020204030204" pitchFamily="34" charset="0"/>
                <a:cs typeface="Calibri" panose="020F0502020204030204" pitchFamily="34" charset="0"/>
              </a:rPr>
              <a:t>subi</a:t>
            </a:r>
            <a:r>
              <a:rPr lang="en-US" sz="6400" dirty="0">
                <a:solidFill>
                  <a:schemeClr val="tx1">
                    <a:lumMod val="95000"/>
                    <a:lumOff val="5000"/>
                  </a:schemeClr>
                </a:solidFill>
                <a:latin typeface="Calibri" panose="020F0502020204030204" pitchFamily="34" charset="0"/>
                <a:cs typeface="Calibri" panose="020F0502020204030204" pitchFamily="34" charset="0"/>
              </a:rPr>
              <a:t> </a:t>
            </a:r>
            <a:r>
              <a:rPr lang="en-US" sz="6400" dirty="0" err="1">
                <a:solidFill>
                  <a:schemeClr val="tx1">
                    <a:lumMod val="95000"/>
                    <a:lumOff val="5000"/>
                  </a:schemeClr>
                </a:solidFill>
                <a:latin typeface="Calibri" panose="020F0502020204030204" pitchFamily="34" charset="0"/>
                <a:cs typeface="Calibri" panose="020F0502020204030204" pitchFamily="34" charset="0"/>
              </a:rPr>
              <a:t>tellement</a:t>
            </a:r>
            <a:r>
              <a:rPr lang="en-US" sz="6400" dirty="0">
                <a:solidFill>
                  <a:schemeClr val="tx1">
                    <a:lumMod val="95000"/>
                    <a:lumOff val="5000"/>
                  </a:schemeClr>
                </a:solidFill>
                <a:latin typeface="Calibri" panose="020F0502020204030204" pitchFamily="34" charset="0"/>
                <a:cs typeface="Calibri" panose="020F0502020204030204" pitchFamily="34" charset="0"/>
              </a:rPr>
              <a:t> de transformations, </a:t>
            </a:r>
            <a:r>
              <a:rPr lang="en-US" sz="6400" dirty="0" err="1">
                <a:solidFill>
                  <a:schemeClr val="tx1">
                    <a:lumMod val="95000"/>
                    <a:lumOff val="5000"/>
                  </a:schemeClr>
                </a:solidFill>
                <a:latin typeface="Calibri" panose="020F0502020204030204" pitchFamily="34" charset="0"/>
                <a:cs typeface="Calibri" panose="020F0502020204030204" pitchFamily="34" charset="0"/>
              </a:rPr>
              <a:t>qu’on</a:t>
            </a:r>
            <a:r>
              <a:rPr lang="en-US" sz="6400" dirty="0">
                <a:solidFill>
                  <a:schemeClr val="tx1">
                    <a:lumMod val="95000"/>
                    <a:lumOff val="5000"/>
                  </a:schemeClr>
                </a:solidFill>
                <a:latin typeface="Calibri" panose="020F0502020204030204" pitchFamily="34" charset="0"/>
                <a:cs typeface="Calibri" panose="020F0502020204030204" pitchFamily="34" charset="0"/>
              </a:rPr>
              <a:t> ne </a:t>
            </a:r>
            <a:r>
              <a:rPr lang="en-US" sz="6400" dirty="0" err="1">
                <a:solidFill>
                  <a:schemeClr val="tx1">
                    <a:lumMod val="95000"/>
                    <a:lumOff val="5000"/>
                  </a:schemeClr>
                </a:solidFill>
                <a:latin typeface="Calibri" panose="020F0502020204030204" pitchFamily="34" charset="0"/>
                <a:cs typeface="Calibri" panose="020F0502020204030204" pitchFamily="34" charset="0"/>
              </a:rPr>
              <a:t>reconnaît</a:t>
            </a:r>
            <a:r>
              <a:rPr lang="en-US" sz="6400" dirty="0">
                <a:solidFill>
                  <a:schemeClr val="tx1">
                    <a:lumMod val="95000"/>
                    <a:lumOff val="5000"/>
                  </a:schemeClr>
                </a:solidFill>
                <a:latin typeface="Calibri" panose="020F0502020204030204" pitchFamily="34" charset="0"/>
                <a:cs typeface="Calibri" panose="020F0502020204030204" pitchFamily="34" charset="0"/>
              </a:rPr>
              <a:t> plus </a:t>
            </a:r>
            <a:r>
              <a:rPr lang="en-US" sz="6400" dirty="0" err="1">
                <a:solidFill>
                  <a:schemeClr val="tx1">
                    <a:lumMod val="95000"/>
                    <a:lumOff val="5000"/>
                  </a:schemeClr>
                </a:solidFill>
                <a:latin typeface="Calibri" panose="020F0502020204030204" pitchFamily="34" charset="0"/>
                <a:cs typeface="Calibri" panose="020F0502020204030204" pitchFamily="34" charset="0"/>
              </a:rPr>
              <a:t>l’aliment</a:t>
            </a:r>
            <a:r>
              <a:rPr lang="en-US" sz="6400" dirty="0">
                <a:solidFill>
                  <a:schemeClr val="tx1">
                    <a:lumMod val="95000"/>
                    <a:lumOff val="5000"/>
                  </a:schemeClr>
                </a:solidFill>
                <a:latin typeface="Calibri" panose="020F0502020204030204" pitchFamily="34" charset="0"/>
                <a:cs typeface="Calibri" panose="020F0502020204030204" pitchFamily="34" charset="0"/>
              </a:rPr>
              <a:t> principal)</a:t>
            </a:r>
          </a:p>
          <a:p>
            <a:pPr marR="0" lvl="0" indent="-228600" fontAlgn="base">
              <a:lnSpc>
                <a:spcPct val="90000"/>
              </a:lnSpc>
              <a:spcBef>
                <a:spcPct val="0"/>
              </a:spcBef>
              <a:spcAft>
                <a:spcPts val="600"/>
              </a:spcAft>
              <a:buClrTx/>
              <a:buSzTx/>
              <a:buFont typeface="Arial" panose="020B0604020202020204" pitchFamily="34" charset="0"/>
              <a:buChar char="•"/>
              <a:tabLst/>
            </a:pPr>
            <a:r>
              <a:rPr lang="en-US" sz="6400" dirty="0">
                <a:solidFill>
                  <a:schemeClr val="tx1">
                    <a:lumMod val="95000"/>
                    <a:lumOff val="5000"/>
                  </a:schemeClr>
                </a:solidFill>
                <a:latin typeface="Calibri" panose="020F0502020204030204" pitchFamily="34" charset="0"/>
                <a:cs typeface="Calibri" panose="020F0502020204030204" pitchFamily="34" charset="0"/>
              </a:rPr>
              <a:t>Les </a:t>
            </a:r>
            <a:r>
              <a:rPr lang="en-US" sz="6400" dirty="0" err="1">
                <a:solidFill>
                  <a:schemeClr val="tx1">
                    <a:lumMod val="95000"/>
                    <a:lumOff val="5000"/>
                  </a:schemeClr>
                </a:solidFill>
                <a:latin typeface="Calibri" panose="020F0502020204030204" pitchFamily="34" charset="0"/>
                <a:cs typeface="Calibri" panose="020F0502020204030204" pitchFamily="34" charset="0"/>
              </a:rPr>
              <a:t>aromes</a:t>
            </a:r>
            <a:r>
              <a:rPr lang="en-US" sz="6400" dirty="0">
                <a:solidFill>
                  <a:schemeClr val="tx1">
                    <a:lumMod val="95000"/>
                    <a:lumOff val="5000"/>
                  </a:schemeClr>
                </a:solidFill>
                <a:latin typeface="Calibri" panose="020F0502020204030204" pitchFamily="34" charset="0"/>
                <a:cs typeface="Calibri" panose="020F0502020204030204" pitchFamily="34" charset="0"/>
              </a:rPr>
              <a:t> de </a:t>
            </a:r>
            <a:r>
              <a:rPr lang="en-US" sz="6400" dirty="0" err="1">
                <a:solidFill>
                  <a:schemeClr val="tx1">
                    <a:lumMod val="95000"/>
                    <a:lumOff val="5000"/>
                  </a:schemeClr>
                </a:solidFill>
                <a:latin typeface="Calibri" panose="020F0502020204030204" pitchFamily="34" charset="0"/>
                <a:cs typeface="Calibri" panose="020F0502020204030204" pitchFamily="34" charset="0"/>
              </a:rPr>
              <a:t>synthèse</a:t>
            </a:r>
            <a:r>
              <a:rPr lang="en-US" sz="6400" dirty="0">
                <a:solidFill>
                  <a:schemeClr val="tx1">
                    <a:lumMod val="95000"/>
                    <a:lumOff val="5000"/>
                  </a:schemeClr>
                </a:solidFill>
                <a:latin typeface="Calibri" panose="020F0502020204030204" pitchFamily="34" charset="0"/>
                <a:cs typeface="Calibri" panose="020F0502020204030204" pitchFamily="34" charset="0"/>
              </a:rPr>
              <a:t>, les parfums de </a:t>
            </a:r>
            <a:r>
              <a:rPr lang="en-US" sz="6400" dirty="0" err="1">
                <a:solidFill>
                  <a:schemeClr val="tx1">
                    <a:lumMod val="95000"/>
                    <a:lumOff val="5000"/>
                  </a:schemeClr>
                </a:solidFill>
                <a:latin typeface="Calibri" panose="020F0502020204030204" pitchFamily="34" charset="0"/>
                <a:cs typeface="Calibri" panose="020F0502020204030204" pitchFamily="34" charset="0"/>
              </a:rPr>
              <a:t>synthèse</a:t>
            </a:r>
            <a:endParaRPr lang="en-US" sz="6400" dirty="0">
              <a:solidFill>
                <a:schemeClr val="tx1">
                  <a:lumMod val="95000"/>
                  <a:lumOff val="5000"/>
                </a:schemeClr>
              </a:solidFill>
              <a:latin typeface="Calibri" panose="020F0502020204030204" pitchFamily="34" charset="0"/>
              <a:cs typeface="Calibri" panose="020F0502020204030204" pitchFamily="34" charset="0"/>
            </a:endParaRPr>
          </a:p>
          <a:p>
            <a:pPr marR="0" lvl="0" indent="-228600" fontAlgn="base">
              <a:lnSpc>
                <a:spcPct val="90000"/>
              </a:lnSpc>
              <a:spcBef>
                <a:spcPct val="0"/>
              </a:spcBef>
              <a:spcAft>
                <a:spcPts val="600"/>
              </a:spcAft>
              <a:buClrTx/>
              <a:buSzTx/>
              <a:buFont typeface="Arial" panose="020B0604020202020204" pitchFamily="34" charset="0"/>
              <a:buChar char="•"/>
              <a:tabLst/>
            </a:pPr>
            <a:r>
              <a:rPr lang="en-US" sz="6400" dirty="0">
                <a:solidFill>
                  <a:schemeClr val="tx1">
                    <a:lumMod val="95000"/>
                    <a:lumOff val="5000"/>
                  </a:schemeClr>
                </a:solidFill>
                <a:latin typeface="Calibri" panose="020F0502020204030204" pitchFamily="34" charset="0"/>
                <a:cs typeface="Calibri" panose="020F0502020204030204" pitchFamily="34" charset="0"/>
              </a:rPr>
              <a:t>-Des virus </a:t>
            </a:r>
            <a:r>
              <a:rPr lang="en-US" sz="6400" dirty="0" err="1">
                <a:solidFill>
                  <a:schemeClr val="tx1">
                    <a:lumMod val="95000"/>
                    <a:lumOff val="5000"/>
                  </a:schemeClr>
                </a:solidFill>
                <a:latin typeface="Calibri" panose="020F0502020204030204" pitchFamily="34" charset="0"/>
                <a:cs typeface="Calibri" panose="020F0502020204030204" pitchFamily="34" charset="0"/>
              </a:rPr>
              <a:t>ou</a:t>
            </a:r>
            <a:r>
              <a:rPr lang="en-US" sz="6400" dirty="0">
                <a:solidFill>
                  <a:schemeClr val="tx1">
                    <a:lumMod val="95000"/>
                    <a:lumOff val="5000"/>
                  </a:schemeClr>
                </a:solidFill>
                <a:latin typeface="Calibri" panose="020F0502020204030204" pitchFamily="34" charset="0"/>
                <a:cs typeface="Calibri" panose="020F0502020204030204" pitchFamily="34" charset="0"/>
              </a:rPr>
              <a:t> </a:t>
            </a:r>
            <a:r>
              <a:rPr lang="en-US" sz="6400" dirty="0" err="1">
                <a:solidFill>
                  <a:schemeClr val="tx1">
                    <a:lumMod val="95000"/>
                    <a:lumOff val="5000"/>
                  </a:schemeClr>
                </a:solidFill>
                <a:latin typeface="Calibri" panose="020F0502020204030204" pitchFamily="34" charset="0"/>
                <a:cs typeface="Calibri" panose="020F0502020204030204" pitchFamily="34" charset="0"/>
              </a:rPr>
              <a:t>certaines</a:t>
            </a:r>
            <a:r>
              <a:rPr lang="en-US" sz="6400" dirty="0">
                <a:solidFill>
                  <a:schemeClr val="tx1">
                    <a:lumMod val="95000"/>
                    <a:lumOff val="5000"/>
                  </a:schemeClr>
                </a:solidFill>
                <a:latin typeface="Calibri" panose="020F0502020204030204" pitchFamily="34" charset="0"/>
                <a:cs typeface="Calibri" panose="020F0502020204030204" pitchFamily="34" charset="0"/>
              </a:rPr>
              <a:t> maladies</a:t>
            </a:r>
          </a:p>
          <a:p>
            <a:pPr marR="0" lvl="0" indent="-228600" fontAlgn="base">
              <a:lnSpc>
                <a:spcPct val="90000"/>
              </a:lnSpc>
              <a:spcBef>
                <a:spcPct val="0"/>
              </a:spcBef>
              <a:spcAft>
                <a:spcPts val="600"/>
              </a:spcAft>
              <a:buClrTx/>
              <a:buSzTx/>
              <a:buFont typeface="Arial" panose="020B0604020202020204" pitchFamily="34" charset="0"/>
              <a:buChar char="•"/>
              <a:tabLst/>
            </a:pPr>
            <a:r>
              <a:rPr lang="en-US" sz="6400" dirty="0">
                <a:solidFill>
                  <a:schemeClr val="tx1">
                    <a:lumMod val="95000"/>
                    <a:lumOff val="5000"/>
                  </a:schemeClr>
                </a:solidFill>
                <a:latin typeface="Calibri" panose="020F0502020204030204" pitchFamily="34" charset="0"/>
                <a:cs typeface="Calibri" panose="020F0502020204030204" pitchFamily="34" charset="0"/>
              </a:rPr>
              <a:t>-Les </a:t>
            </a:r>
            <a:r>
              <a:rPr lang="en-US" sz="6400" dirty="0" err="1">
                <a:solidFill>
                  <a:schemeClr val="tx1">
                    <a:lumMod val="95000"/>
                    <a:lumOff val="5000"/>
                  </a:schemeClr>
                </a:solidFill>
                <a:latin typeface="Calibri" panose="020F0502020204030204" pitchFamily="34" charset="0"/>
                <a:cs typeface="Calibri" panose="020F0502020204030204" pitchFamily="34" charset="0"/>
              </a:rPr>
              <a:t>médicaments</a:t>
            </a:r>
            <a:endParaRPr lang="en-US" sz="6400" dirty="0">
              <a:solidFill>
                <a:schemeClr val="tx1">
                  <a:lumMod val="95000"/>
                  <a:lumOff val="5000"/>
                </a:schemeClr>
              </a:solidFill>
              <a:latin typeface="Calibri" panose="020F0502020204030204" pitchFamily="34" charset="0"/>
              <a:cs typeface="Calibri" panose="020F0502020204030204" pitchFamily="34" charset="0"/>
            </a:endParaRPr>
          </a:p>
          <a:p>
            <a:pPr marR="0" lvl="0" indent="-228600" fontAlgn="base">
              <a:lnSpc>
                <a:spcPct val="90000"/>
              </a:lnSpc>
              <a:spcBef>
                <a:spcPct val="0"/>
              </a:spcBef>
              <a:spcAft>
                <a:spcPts val="600"/>
              </a:spcAft>
              <a:buClrTx/>
              <a:buSzTx/>
              <a:buFont typeface="Arial" panose="020B0604020202020204" pitchFamily="34" charset="0"/>
              <a:buChar char="•"/>
              <a:tabLst/>
            </a:pPr>
            <a:r>
              <a:rPr lang="en-US" sz="6400" dirty="0">
                <a:solidFill>
                  <a:schemeClr val="tx1">
                    <a:lumMod val="95000"/>
                    <a:lumOff val="5000"/>
                  </a:schemeClr>
                </a:solidFill>
                <a:latin typeface="Calibri" panose="020F0502020204030204" pitchFamily="34" charset="0"/>
                <a:cs typeface="Calibri" panose="020F0502020204030204" pitchFamily="34" charset="0"/>
              </a:rPr>
              <a:t>-Les </a:t>
            </a:r>
            <a:r>
              <a:rPr lang="en-US" sz="6400" dirty="0" err="1">
                <a:solidFill>
                  <a:schemeClr val="tx1">
                    <a:lumMod val="95000"/>
                    <a:lumOff val="5000"/>
                  </a:schemeClr>
                </a:solidFill>
                <a:latin typeface="Calibri" panose="020F0502020204030204" pitchFamily="34" charset="0"/>
                <a:cs typeface="Calibri" panose="020F0502020204030204" pitchFamily="34" charset="0"/>
              </a:rPr>
              <a:t>ondes</a:t>
            </a:r>
            <a:r>
              <a:rPr lang="en-US" sz="6400" dirty="0">
                <a:solidFill>
                  <a:schemeClr val="tx1">
                    <a:lumMod val="95000"/>
                    <a:lumOff val="5000"/>
                  </a:schemeClr>
                </a:solidFill>
                <a:latin typeface="Calibri" panose="020F0502020204030204" pitchFamily="34" charset="0"/>
                <a:cs typeface="Calibri" panose="020F0502020204030204" pitchFamily="34" charset="0"/>
              </a:rPr>
              <a:t> et les radiations</a:t>
            </a:r>
          </a:p>
          <a:p>
            <a:pPr marR="0" lvl="0" indent="-228600" fontAlgn="base">
              <a:lnSpc>
                <a:spcPct val="90000"/>
              </a:lnSpc>
              <a:spcBef>
                <a:spcPct val="0"/>
              </a:spcBef>
              <a:spcAft>
                <a:spcPts val="600"/>
              </a:spcAft>
              <a:buClrTx/>
              <a:buSzTx/>
              <a:buFont typeface="Arial" panose="020B0604020202020204" pitchFamily="34" charset="0"/>
              <a:buChar char="•"/>
              <a:tabLst/>
            </a:pPr>
            <a:endParaRPr lang="en-US" sz="1200" dirty="0">
              <a:solidFill>
                <a:schemeClr val="tx2"/>
              </a:solidFill>
            </a:endParaRPr>
          </a:p>
        </p:txBody>
      </p:sp>
      <p:sp>
        <p:nvSpPr>
          <p:cNvPr id="11" name="Rectangle 3">
            <a:extLst>
              <a:ext uri="{FF2B5EF4-FFF2-40B4-BE49-F238E27FC236}">
                <a16:creationId xmlns:a16="http://schemas.microsoft.com/office/drawing/2014/main" id="{691B1FF2-D397-4E26-A263-36719C0E8B96}"/>
              </a:ext>
            </a:extLst>
          </p:cNvPr>
          <p:cNvSpPr>
            <a:spLocks noChangeArrowheads="1"/>
          </p:cNvSpPr>
          <p:nvPr/>
        </p:nvSpPr>
        <p:spPr bwMode="auto">
          <a:xfrm>
            <a:off x="804672" y="2421683"/>
            <a:ext cx="4765949" cy="335347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endParaRPr lang="en-US" altLang="fr-FR" sz="4800" dirty="0">
              <a:solidFill>
                <a:schemeClr val="tx2"/>
              </a:solidFill>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500" dirty="0">
              <a:solidFill>
                <a:schemeClr val="tx2"/>
              </a:solidFill>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500" dirty="0">
              <a:solidFill>
                <a:schemeClr val="tx2"/>
              </a:solidFill>
              <a:latin typeface="+mn-lt"/>
            </a:endParaRPr>
          </a:p>
        </p:txBody>
      </p:sp>
      <p:pic>
        <p:nvPicPr>
          <p:cNvPr id="5" name="Image 4">
            <a:extLst>
              <a:ext uri="{FF2B5EF4-FFF2-40B4-BE49-F238E27FC236}">
                <a16:creationId xmlns:a16="http://schemas.microsoft.com/office/drawing/2014/main" id="{0B98731E-4504-4E45-9B7A-BC57DB835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004" y="1793486"/>
            <a:ext cx="4398537" cy="3298903"/>
          </a:xfrm>
          <a:prstGeom prst="rect">
            <a:avLst/>
          </a:prstGeom>
        </p:spPr>
      </p:pic>
      <p:sp>
        <p:nvSpPr>
          <p:cNvPr id="7" name="Rectangle : coins arrondis 6">
            <a:extLst>
              <a:ext uri="{FF2B5EF4-FFF2-40B4-BE49-F238E27FC236}">
                <a16:creationId xmlns:a16="http://schemas.microsoft.com/office/drawing/2014/main" id="{033EFDCD-0751-48E2-9D47-AB2923A91B8D}"/>
              </a:ext>
            </a:extLst>
          </p:cNvPr>
          <p:cNvSpPr/>
          <p:nvPr/>
        </p:nvSpPr>
        <p:spPr>
          <a:xfrm>
            <a:off x="8110654" y="2319454"/>
            <a:ext cx="1011044" cy="17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78B1FAC8-D5CB-42D5-811F-B4C2BA0643DF}"/>
              </a:ext>
            </a:extLst>
          </p:cNvPr>
          <p:cNvSpPr/>
          <p:nvPr/>
        </p:nvSpPr>
        <p:spPr>
          <a:xfrm>
            <a:off x="8110653" y="3148361"/>
            <a:ext cx="1382751" cy="17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1352EA8B-8926-4CA1-A5D9-AECE148C8254}"/>
              </a:ext>
            </a:extLst>
          </p:cNvPr>
          <p:cNvSpPr/>
          <p:nvPr/>
        </p:nvSpPr>
        <p:spPr>
          <a:xfrm>
            <a:off x="8110653" y="3949390"/>
            <a:ext cx="1011044" cy="17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0C1DB8A8-2F03-4A3D-A724-0D60252AA248}"/>
              </a:ext>
            </a:extLst>
          </p:cNvPr>
          <p:cNvSpPr/>
          <p:nvPr/>
        </p:nvSpPr>
        <p:spPr>
          <a:xfrm>
            <a:off x="8110653" y="4821044"/>
            <a:ext cx="1011044" cy="17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1289083A-09BB-4FF1-9265-E7781B9C0E46}"/>
              </a:ext>
            </a:extLst>
          </p:cNvPr>
          <p:cNvPicPr>
            <a:picLocks noChangeAspect="1"/>
          </p:cNvPicPr>
          <p:nvPr/>
        </p:nvPicPr>
        <p:blipFill rotWithShape="1">
          <a:blip r:embed="rId3">
            <a:extLst>
              <a:ext uri="{28A0092B-C50C-407E-A947-70E740481C1C}">
                <a14:useLocalDpi xmlns:a14="http://schemas.microsoft.com/office/drawing/2010/main" val="0"/>
              </a:ext>
            </a:extLst>
          </a:blip>
          <a:srcRect t="35830" b="16765"/>
          <a:stretch/>
        </p:blipFill>
        <p:spPr>
          <a:xfrm>
            <a:off x="7792859" y="5143034"/>
            <a:ext cx="3938825" cy="1400407"/>
          </a:xfrm>
          <a:prstGeom prst="rect">
            <a:avLst/>
          </a:prstGeom>
        </p:spPr>
      </p:pic>
    </p:spTree>
    <p:extLst>
      <p:ext uri="{BB962C8B-B14F-4D97-AF65-F5344CB8AC3E}">
        <p14:creationId xmlns:p14="http://schemas.microsoft.com/office/powerpoint/2010/main" val="13075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645167-8B1C-4B91-94D0-2BA1512BD59E}"/>
              </a:ext>
            </a:extLst>
          </p:cNvPr>
          <p:cNvSpPr>
            <a:spLocks noGrp="1"/>
          </p:cNvSpPr>
          <p:nvPr>
            <p:ph type="ctrTitle"/>
          </p:nvPr>
        </p:nvSpPr>
        <p:spPr>
          <a:xfrm>
            <a:off x="813636" y="90596"/>
            <a:ext cx="9226834" cy="700515"/>
          </a:xfrm>
        </p:spPr>
        <p:txBody>
          <a:bodyPr vert="horz" lIns="91440" tIns="45720" rIns="91440" bIns="45720" rtlCol="0" anchor="ctr">
            <a:normAutofit/>
          </a:bodyPr>
          <a:lstStyle/>
          <a:p>
            <a:pPr algn="l"/>
            <a:r>
              <a:rPr lang="en-US" sz="3300" u="sng" kern="1200" dirty="0">
                <a:solidFill>
                  <a:schemeClr val="tx2"/>
                </a:solidFill>
                <a:latin typeface="+mj-lt"/>
                <a:ea typeface="+mj-ea"/>
                <a:cs typeface="+mj-cs"/>
              </a:rPr>
              <a:t>Comment et par </a:t>
            </a:r>
            <a:r>
              <a:rPr lang="en-US" sz="3300" u="sng" kern="1200" dirty="0" err="1">
                <a:solidFill>
                  <a:schemeClr val="tx2"/>
                </a:solidFill>
                <a:latin typeface="+mj-lt"/>
                <a:ea typeface="+mj-ea"/>
                <a:cs typeface="+mj-cs"/>
              </a:rPr>
              <a:t>où</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notre</a:t>
            </a:r>
            <a:r>
              <a:rPr lang="en-US" sz="3300" u="sng" kern="1200" dirty="0">
                <a:solidFill>
                  <a:schemeClr val="tx2"/>
                </a:solidFill>
                <a:latin typeface="+mj-lt"/>
                <a:ea typeface="+mj-ea"/>
                <a:cs typeface="+mj-cs"/>
              </a:rPr>
              <a:t> corps </a:t>
            </a:r>
            <a:r>
              <a:rPr lang="en-US" sz="3300" u="sng" kern="1200" dirty="0" err="1">
                <a:solidFill>
                  <a:schemeClr val="tx2"/>
                </a:solidFill>
                <a:latin typeface="+mj-lt"/>
                <a:ea typeface="+mj-ea"/>
                <a:cs typeface="+mj-cs"/>
              </a:rPr>
              <a:t>est</a:t>
            </a:r>
            <a:r>
              <a:rPr lang="en-US" sz="3300" u="sng" kern="1200" dirty="0">
                <a:solidFill>
                  <a:schemeClr val="tx2"/>
                </a:solidFill>
                <a:latin typeface="+mj-lt"/>
                <a:ea typeface="+mj-ea"/>
                <a:cs typeface="+mj-cs"/>
              </a:rPr>
              <a:t> </a:t>
            </a:r>
            <a:r>
              <a:rPr lang="en-US" sz="3300" u="sng" kern="1200" dirty="0" err="1">
                <a:solidFill>
                  <a:schemeClr val="tx2"/>
                </a:solidFill>
                <a:latin typeface="+mj-lt"/>
                <a:ea typeface="+mj-ea"/>
                <a:cs typeface="+mj-cs"/>
              </a:rPr>
              <a:t>impacté</a:t>
            </a:r>
            <a:r>
              <a:rPr lang="en-US" sz="3300" u="sng" kern="1200" dirty="0">
                <a:solidFill>
                  <a:schemeClr val="tx2"/>
                </a:solidFill>
                <a:latin typeface="+mj-lt"/>
                <a:ea typeface="+mj-ea"/>
                <a:cs typeface="+mj-cs"/>
              </a:rPr>
              <a:t> ?</a:t>
            </a:r>
          </a:p>
        </p:txBody>
      </p:sp>
      <p:sp>
        <p:nvSpPr>
          <p:cNvPr id="12" name="ZoneTexte 11">
            <a:extLst>
              <a:ext uri="{FF2B5EF4-FFF2-40B4-BE49-F238E27FC236}">
                <a16:creationId xmlns:a16="http://schemas.microsoft.com/office/drawing/2014/main" id="{58EE10EC-7E6C-4CB9-835B-BB0CA660C392}"/>
              </a:ext>
            </a:extLst>
          </p:cNvPr>
          <p:cNvSpPr txBox="1"/>
          <p:nvPr/>
        </p:nvSpPr>
        <p:spPr>
          <a:xfrm>
            <a:off x="813636" y="1650910"/>
            <a:ext cx="10374921" cy="5875455"/>
          </a:xfrm>
          <a:prstGeom prst="rect">
            <a:avLst/>
          </a:prstGeom>
          <a:noFill/>
        </p:spPr>
        <p:txBody>
          <a:bodyPr wrap="square">
            <a:spAutoFit/>
          </a:bodyPr>
          <a:lstStyle/>
          <a:p>
            <a:pPr marR="0" lvl="0" eaLnBrk="1" fontAlgn="base" hangingPunct="1">
              <a:lnSpc>
                <a:spcPct val="90000"/>
              </a:lnSpc>
              <a:spcBef>
                <a:spcPct val="0"/>
              </a:spcBef>
              <a:spcAft>
                <a:spcPts val="600"/>
              </a:spcAft>
              <a:buClrTx/>
              <a:buSzTx/>
              <a:tabLst/>
            </a:pPr>
            <a:r>
              <a:rPr lang="en-US" altLang="fr-FR" sz="2400" b="1" u="sng" dirty="0" err="1">
                <a:solidFill>
                  <a:schemeClr val="tx1">
                    <a:lumMod val="95000"/>
                    <a:lumOff val="5000"/>
                  </a:schemeClr>
                </a:solidFill>
                <a:latin typeface="Calibri" panose="020F0502020204030204" pitchFamily="34" charset="0"/>
                <a:cs typeface="Calibri" panose="020F0502020204030204" pitchFamily="34" charset="0"/>
              </a:rPr>
              <a:t>L’ouïe,l’audition</a:t>
            </a:r>
            <a:r>
              <a:rPr lang="en-US" altLang="fr-FR" sz="2400" b="1" u="sng" dirty="0">
                <a:solidFill>
                  <a:schemeClr val="tx1">
                    <a:lumMod val="95000"/>
                    <a:lumOff val="5000"/>
                  </a:schemeClr>
                </a:solidFill>
                <a:latin typeface="Calibri" panose="020F0502020204030204" pitchFamily="34" charset="0"/>
                <a:cs typeface="Calibri" panose="020F050202020403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600" b="1" u="sng" dirty="0">
              <a:solidFill>
                <a:schemeClr val="tx1">
                  <a:lumMod val="95000"/>
                  <a:lumOff val="5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altLang="fr-FR" sz="1600" b="1" u="sng" dirty="0">
                <a:solidFill>
                  <a:schemeClr val="tx1">
                    <a:lumMod val="95000"/>
                    <a:lumOff val="5000"/>
                  </a:schemeClr>
                </a:solidFill>
                <a:latin typeface="Calibri" panose="020F0502020204030204" pitchFamily="34" charset="0"/>
                <a:cs typeface="Calibri" panose="020F0502020204030204" pitchFamily="34" charset="0"/>
              </a:rPr>
              <a:t>La pollution </a:t>
            </a:r>
            <a:r>
              <a:rPr lang="en-US" altLang="fr-FR" sz="1600" b="1" u="sng" dirty="0" err="1">
                <a:solidFill>
                  <a:schemeClr val="tx1">
                    <a:lumMod val="95000"/>
                    <a:lumOff val="5000"/>
                  </a:schemeClr>
                </a:solidFill>
                <a:latin typeface="Calibri" panose="020F0502020204030204" pitchFamily="34" charset="0"/>
                <a:cs typeface="Calibri" panose="020F0502020204030204" pitchFamily="34" charset="0"/>
              </a:rPr>
              <a:t>sonore</a:t>
            </a:r>
            <a:r>
              <a:rPr lang="en-US" altLang="fr-FR" sz="1600" dirty="0">
                <a:solidFill>
                  <a:schemeClr val="tx1">
                    <a:lumMod val="95000"/>
                    <a:lumOff val="5000"/>
                  </a:schemeClr>
                </a:solidFill>
                <a:latin typeface="Calibri" panose="020F0502020204030204" pitchFamily="34" charset="0"/>
                <a:cs typeface="Calibri" panose="020F0502020204030204" pitchFamily="34" charset="0"/>
              </a:rPr>
              <a:t>:</a:t>
            </a:r>
          </a:p>
          <a:p>
            <a:pPr marR="0" lvl="0" eaLnBrk="1" fontAlgn="base" hangingPunct="1">
              <a:lnSpc>
                <a:spcPct val="90000"/>
              </a:lnSpc>
              <a:spcBef>
                <a:spcPct val="0"/>
              </a:spcBef>
              <a:spcAft>
                <a:spcPts val="600"/>
              </a:spcAft>
              <a:buClrTx/>
              <a:buSzTx/>
              <a:tabLst/>
            </a:pPr>
            <a:endParaRPr lang="en-US" altLang="fr-FR" sz="1600" dirty="0">
              <a:solidFill>
                <a:schemeClr val="tx1">
                  <a:lumMod val="95000"/>
                  <a:lumOff val="5000"/>
                </a:schemeClr>
              </a:solidFill>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altLang="fr-FR" sz="1600" dirty="0" err="1">
                <a:solidFill>
                  <a:schemeClr val="tx1">
                    <a:lumMod val="95000"/>
                    <a:lumOff val="5000"/>
                  </a:schemeClr>
                </a:solidFill>
                <a:latin typeface="Calibri" panose="020F0502020204030204" pitchFamily="34" charset="0"/>
                <a:cs typeface="Calibri" panose="020F0502020204030204" pitchFamily="34" charset="0"/>
              </a:rPr>
              <a:t>D’après</a:t>
            </a:r>
            <a:r>
              <a:rPr lang="en-US" altLang="fr-FR" sz="1600" dirty="0">
                <a:solidFill>
                  <a:schemeClr val="tx1">
                    <a:lumMod val="95000"/>
                    <a:lumOff val="5000"/>
                  </a:schemeClr>
                </a:solidFill>
                <a:latin typeface="Calibri" panose="020F0502020204030204" pitchFamily="34" charset="0"/>
                <a:cs typeface="Calibri" panose="020F0502020204030204" pitchFamily="34" charset="0"/>
              </a:rPr>
              <a:t> le </a:t>
            </a:r>
            <a:r>
              <a:rPr lang="en-US" altLang="fr-FR" sz="1600" dirty="0" err="1">
                <a:solidFill>
                  <a:schemeClr val="tx1">
                    <a:lumMod val="95000"/>
                    <a:lumOff val="5000"/>
                  </a:schemeClr>
                </a:solidFill>
                <a:latin typeface="Calibri" panose="020F0502020204030204" pitchFamily="34" charset="0"/>
                <a:cs typeface="Calibri" panose="020F0502020204030204" pitchFamily="34" charset="0"/>
              </a:rPr>
              <a:t>ministère</a:t>
            </a:r>
            <a:r>
              <a:rPr lang="en-US" altLang="fr-FR" sz="1600" dirty="0">
                <a:solidFill>
                  <a:schemeClr val="tx1">
                    <a:lumMod val="95000"/>
                    <a:lumOff val="5000"/>
                  </a:schemeClr>
                </a:solidFill>
                <a:latin typeface="Calibri" panose="020F0502020204030204" pitchFamily="34" charset="0"/>
                <a:cs typeface="Calibri" panose="020F0502020204030204" pitchFamily="34" charset="0"/>
              </a:rPr>
              <a:t> de la transition </a:t>
            </a:r>
            <a:r>
              <a:rPr lang="en-US" altLang="fr-FR" sz="1600" dirty="0" err="1">
                <a:solidFill>
                  <a:schemeClr val="tx1">
                    <a:lumMod val="95000"/>
                    <a:lumOff val="5000"/>
                  </a:schemeClr>
                </a:solidFill>
                <a:latin typeface="Calibri" panose="020F0502020204030204" pitchFamily="34" charset="0"/>
                <a:cs typeface="Calibri" panose="020F0502020204030204" pitchFamily="34" charset="0"/>
              </a:rPr>
              <a:t>écologique</a:t>
            </a:r>
            <a:r>
              <a:rPr lang="en-US" altLang="fr-FR" sz="1600" dirty="0">
                <a:solidFill>
                  <a:schemeClr val="tx1">
                    <a:lumMod val="95000"/>
                    <a:lumOff val="5000"/>
                  </a:schemeClr>
                </a:solidFill>
                <a:latin typeface="Calibri" panose="020F0502020204030204" pitchFamily="34" charset="0"/>
                <a:cs typeface="Calibri" panose="020F0502020204030204" pitchFamily="34" charset="0"/>
              </a:rPr>
              <a:t>:</a:t>
            </a:r>
          </a:p>
          <a:p>
            <a:pPr marR="0" lvl="0" eaLnBrk="1" fontAlgn="base" hangingPunct="1">
              <a:lnSpc>
                <a:spcPct val="90000"/>
              </a:lnSpc>
              <a:spcBef>
                <a:spcPct val="0"/>
              </a:spcBef>
              <a:spcAft>
                <a:spcPts val="600"/>
              </a:spcAft>
              <a:buClrTx/>
              <a:buSzTx/>
              <a:tabLst/>
            </a:pPr>
            <a:r>
              <a:rPr lang="en-US" altLang="fr-FR" sz="1600" dirty="0">
                <a:solidFill>
                  <a:schemeClr val="tx1">
                    <a:lumMod val="95000"/>
                    <a:lumOff val="5000"/>
                  </a:schemeClr>
                </a:solidFill>
                <a:latin typeface="Calibri" panose="020F0502020204030204" pitchFamily="34" charset="0"/>
                <a:cs typeface="Calibri" panose="020F0502020204030204" pitchFamily="34" charset="0"/>
              </a:rPr>
              <a:t> “</a:t>
            </a:r>
            <a:r>
              <a:rPr lang="fr-FR" sz="1600" dirty="0">
                <a:solidFill>
                  <a:schemeClr val="tx1">
                    <a:lumMod val="95000"/>
                    <a:lumOff val="5000"/>
                  </a:schemeClr>
                </a:solidFill>
                <a:latin typeface="Calibri" panose="020F0502020204030204" pitchFamily="34" charset="0"/>
                <a:cs typeface="Calibri" panose="020F0502020204030204" pitchFamily="34" charset="0"/>
              </a:rPr>
              <a:t>Le bruit est un phénomène acoustique produisant une sensation auditive considérée comme désagréable ou gênante.</a:t>
            </a:r>
          </a:p>
          <a:p>
            <a:pPr marR="0" lvl="0" eaLnBrk="1" fontAlgn="base" hangingPunct="1">
              <a:lnSpc>
                <a:spcPct val="90000"/>
              </a:lnSpc>
              <a:spcBef>
                <a:spcPct val="0"/>
              </a:spcBef>
              <a:spcAft>
                <a:spcPts val="600"/>
              </a:spcAft>
              <a:buClrTx/>
              <a:buSzTx/>
              <a:tabLst/>
            </a:pPr>
            <a:r>
              <a:rPr lang="fr-FR" sz="1600" dirty="0">
                <a:solidFill>
                  <a:schemeClr val="tx1">
                    <a:lumMod val="95000"/>
                    <a:lumOff val="5000"/>
                  </a:schemeClr>
                </a:solidFill>
                <a:latin typeface="Calibri" panose="020F0502020204030204" pitchFamily="34" charset="0"/>
                <a:cs typeface="Calibri" panose="020F0502020204030204" pitchFamily="34" charset="0"/>
              </a:rPr>
              <a:t>L’excès de bruit a des effets sur </a:t>
            </a:r>
            <a:r>
              <a:rPr lang="fr-FR" sz="1600" b="1" dirty="0">
                <a:solidFill>
                  <a:schemeClr val="tx1">
                    <a:lumMod val="95000"/>
                    <a:lumOff val="5000"/>
                  </a:schemeClr>
                </a:solidFill>
                <a:latin typeface="Calibri" panose="020F0502020204030204" pitchFamily="34" charset="0"/>
                <a:cs typeface="Calibri" panose="020F0502020204030204" pitchFamily="34" charset="0"/>
              </a:rPr>
              <a:t>les organes de l’audition </a:t>
            </a:r>
            <a:r>
              <a:rPr lang="fr-FR" sz="1600" dirty="0">
                <a:solidFill>
                  <a:schemeClr val="tx1">
                    <a:lumMod val="95000"/>
                    <a:lumOff val="5000"/>
                  </a:schemeClr>
                </a:solidFill>
                <a:latin typeface="Calibri" panose="020F0502020204030204" pitchFamily="34" charset="0"/>
                <a:cs typeface="Calibri" panose="020F0502020204030204" pitchFamily="34" charset="0"/>
              </a:rPr>
              <a:t>(dimension physiologique), mais peut aussi perturber </a:t>
            </a:r>
            <a:r>
              <a:rPr lang="fr-FR" sz="1600" b="1" dirty="0">
                <a:solidFill>
                  <a:schemeClr val="tx1">
                    <a:lumMod val="95000"/>
                    <a:lumOff val="5000"/>
                  </a:schemeClr>
                </a:solidFill>
                <a:latin typeface="Calibri" panose="020F0502020204030204" pitchFamily="34" charset="0"/>
                <a:cs typeface="Calibri" panose="020F0502020204030204" pitchFamily="34" charset="0"/>
              </a:rPr>
              <a:t>l’organisme en général</a:t>
            </a:r>
            <a:r>
              <a:rPr lang="fr-FR" sz="1600" dirty="0">
                <a:solidFill>
                  <a:schemeClr val="tx1">
                    <a:lumMod val="95000"/>
                    <a:lumOff val="5000"/>
                  </a:schemeClr>
                </a:solidFill>
                <a:latin typeface="Calibri" panose="020F0502020204030204" pitchFamily="34" charset="0"/>
                <a:cs typeface="Calibri" panose="020F0502020204030204" pitchFamily="34" charset="0"/>
              </a:rPr>
              <a:t>, notamment le </a:t>
            </a:r>
            <a:r>
              <a:rPr lang="fr-FR" sz="1600" b="1" dirty="0">
                <a:solidFill>
                  <a:schemeClr val="tx1">
                    <a:lumMod val="95000"/>
                    <a:lumOff val="5000"/>
                  </a:schemeClr>
                </a:solidFill>
                <a:latin typeface="Calibri" panose="020F0502020204030204" pitchFamily="34" charset="0"/>
                <a:cs typeface="Calibri" panose="020F0502020204030204" pitchFamily="34" charset="0"/>
              </a:rPr>
              <a:t>sommeil</a:t>
            </a:r>
            <a:r>
              <a:rPr lang="fr-FR" sz="1600" dirty="0">
                <a:solidFill>
                  <a:schemeClr val="tx1">
                    <a:lumMod val="95000"/>
                    <a:lumOff val="5000"/>
                  </a:schemeClr>
                </a:solidFill>
                <a:latin typeface="Calibri" panose="020F0502020204030204" pitchFamily="34" charset="0"/>
                <a:cs typeface="Calibri" panose="020F0502020204030204" pitchFamily="34" charset="0"/>
              </a:rPr>
              <a:t> ou le </a:t>
            </a:r>
            <a:r>
              <a:rPr lang="fr-FR" sz="1600" b="1" dirty="0">
                <a:solidFill>
                  <a:schemeClr val="tx1">
                    <a:lumMod val="95000"/>
                    <a:lumOff val="5000"/>
                  </a:schemeClr>
                </a:solidFill>
                <a:latin typeface="Calibri" panose="020F0502020204030204" pitchFamily="34" charset="0"/>
                <a:cs typeface="Calibri" panose="020F0502020204030204" pitchFamily="34" charset="0"/>
              </a:rPr>
              <a:t>comportement </a:t>
            </a:r>
            <a:r>
              <a:rPr lang="fr-FR" sz="1600" dirty="0">
                <a:solidFill>
                  <a:schemeClr val="tx1">
                    <a:lumMod val="95000"/>
                    <a:lumOff val="5000"/>
                  </a:schemeClr>
                </a:solidFill>
                <a:latin typeface="Calibri" panose="020F0502020204030204" pitchFamily="34" charset="0"/>
                <a:cs typeface="Calibri" panose="020F0502020204030204" pitchFamily="34" charset="0"/>
              </a:rPr>
              <a:t>(dimension psychologique). </a:t>
            </a:r>
          </a:p>
          <a:p>
            <a:pPr marR="0" lvl="0" eaLnBrk="1" fontAlgn="base" hangingPunct="1">
              <a:lnSpc>
                <a:spcPct val="90000"/>
              </a:lnSpc>
              <a:spcBef>
                <a:spcPct val="0"/>
              </a:spcBef>
              <a:spcAft>
                <a:spcPts val="600"/>
              </a:spcAft>
              <a:buClrTx/>
              <a:buSzTx/>
              <a:tabLst/>
            </a:pPr>
            <a:r>
              <a:rPr lang="fr-FR" sz="1600" dirty="0">
                <a:solidFill>
                  <a:schemeClr val="tx1">
                    <a:lumMod val="95000"/>
                    <a:lumOff val="5000"/>
                  </a:schemeClr>
                </a:solidFill>
                <a:latin typeface="Calibri" panose="020F0502020204030204" pitchFamily="34" charset="0"/>
                <a:cs typeface="Calibri" panose="020F0502020204030204" pitchFamily="34" charset="0"/>
              </a:rPr>
              <a:t>Les nuisances sonores subies peuvent résulter de trois sources principales : les transports, le voisinage, les activités. »</a:t>
            </a:r>
          </a:p>
          <a:p>
            <a:pPr lvl="0" fontAlgn="base">
              <a:lnSpc>
                <a:spcPct val="90000"/>
              </a:lnSpc>
              <a:spcBef>
                <a:spcPct val="0"/>
              </a:spcBef>
              <a:spcAft>
                <a:spcPts val="600"/>
              </a:spcAft>
            </a:pPr>
            <a:r>
              <a:rPr lang="fr-FR" sz="1600" dirty="0">
                <a:solidFill>
                  <a:schemeClr val="tx1">
                    <a:lumMod val="95000"/>
                    <a:lumOff val="5000"/>
                  </a:schemeClr>
                </a:solidFill>
                <a:latin typeface="Calibri" panose="020F0502020204030204" pitchFamily="34" charset="0"/>
                <a:cs typeface="Calibri" panose="020F0502020204030204" pitchFamily="34" charset="0"/>
              </a:rPr>
              <a:t>Le bruit et la pollution auditive génèrent une série de conséquences très néfastes à la fois pour la santé physique et mentale de l'être humain. De même, il peut également affecter certains animaux.</a:t>
            </a:r>
          </a:p>
          <a:p>
            <a:pPr algn="l"/>
            <a:r>
              <a:rPr lang="fr-FR" sz="1600" dirty="0">
                <a:solidFill>
                  <a:schemeClr val="tx1">
                    <a:lumMod val="95000"/>
                    <a:lumOff val="5000"/>
                  </a:schemeClr>
                </a:solidFill>
                <a:latin typeface="Calibri" panose="020F0502020204030204" pitchFamily="34" charset="0"/>
                <a:cs typeface="Calibri" panose="020F0502020204030204" pitchFamily="34" charset="0"/>
              </a:rPr>
              <a:t>Tout comme les êtres humains subissent les conséquences de la pollution sonore, certains animaux qui composent l'écosystème en souffrent.</a:t>
            </a:r>
          </a:p>
          <a:p>
            <a:pPr algn="l"/>
            <a:endParaRPr lang="fr-FR" sz="1600" dirty="0">
              <a:solidFill>
                <a:schemeClr val="tx1">
                  <a:lumMod val="95000"/>
                  <a:lumOff val="5000"/>
                </a:schemeClr>
              </a:solidFill>
              <a:latin typeface="Calibri" panose="020F0502020204030204" pitchFamily="34" charset="0"/>
              <a:cs typeface="Calibri" panose="020F0502020204030204" pitchFamily="34" charset="0"/>
            </a:endParaRPr>
          </a:p>
          <a:p>
            <a:pPr algn="l"/>
            <a:r>
              <a:rPr lang="fr-FR" sz="1600" dirty="0">
                <a:solidFill>
                  <a:schemeClr val="tx1">
                    <a:lumMod val="95000"/>
                    <a:lumOff val="5000"/>
                  </a:schemeClr>
                </a:solidFill>
                <a:latin typeface="Calibri" panose="020F0502020204030204" pitchFamily="34" charset="0"/>
                <a:cs typeface="Calibri" panose="020F0502020204030204" pitchFamily="34" charset="0"/>
              </a:rPr>
              <a:t>En général, de nombreuses espèces peuvent souffrir de désorientation ou de changements de comportement considérables. Les animaux les plus délicats peuvent même perdre leur audition.</a:t>
            </a:r>
          </a:p>
          <a:p>
            <a:pPr algn="l"/>
            <a:r>
              <a:rPr lang="fr-FR" sz="1600" dirty="0">
                <a:solidFill>
                  <a:schemeClr val="tx1">
                    <a:lumMod val="95000"/>
                    <a:lumOff val="5000"/>
                  </a:schemeClr>
                </a:solidFill>
                <a:latin typeface="Calibri" panose="020F0502020204030204" pitchFamily="34" charset="0"/>
                <a:cs typeface="Calibri" panose="020F0502020204030204" pitchFamily="34" charset="0"/>
              </a:rPr>
              <a:t>Certains animaux communiquent par des sons ou des appels, comme les baleines. Cette espèce peut être affectée par les ondes sonores produites par les bateaux ou autres véhicules, ce qui affecte sa reproduction.</a:t>
            </a:r>
          </a:p>
          <a:p>
            <a:pPr marR="0" lvl="0" eaLnBrk="1" fontAlgn="base" hangingPunct="1">
              <a:lnSpc>
                <a:spcPct val="90000"/>
              </a:lnSpc>
              <a:spcBef>
                <a:spcPct val="0"/>
              </a:spcBef>
              <a:spcAft>
                <a:spcPts val="600"/>
              </a:spcAft>
              <a:buClrTx/>
              <a:buSzTx/>
              <a:tabLst/>
            </a:pPr>
            <a:endParaRPr lang="en-US" altLang="fr-FR" sz="1600" dirty="0">
              <a:solidFill>
                <a:schemeClr val="tx1">
                  <a:lumMod val="95000"/>
                  <a:lumOff val="5000"/>
                </a:schemeClr>
              </a:solidFill>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600" dirty="0">
              <a:solidFill>
                <a:schemeClr val="tx2"/>
              </a:solidFill>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600" dirty="0">
              <a:solidFill>
                <a:schemeClr val="tx2"/>
              </a:solidFill>
              <a:latin typeface="+mn-lt"/>
            </a:endParaRPr>
          </a:p>
        </p:txBody>
      </p:sp>
      <p:pic>
        <p:nvPicPr>
          <p:cNvPr id="3074" name="Picture 2" descr="Eczéma des oreilles | Fondation Eczéma">
            <a:extLst>
              <a:ext uri="{FF2B5EF4-FFF2-40B4-BE49-F238E27FC236}">
                <a16:creationId xmlns:a16="http://schemas.microsoft.com/office/drawing/2014/main" id="{5E5AC3BC-B0FE-4E9F-972E-7822D187C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096" y="925191"/>
            <a:ext cx="23812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9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645167-8B1C-4B91-94D0-2BA1512BD59E}"/>
              </a:ext>
            </a:extLst>
          </p:cNvPr>
          <p:cNvSpPr>
            <a:spLocks noGrp="1"/>
          </p:cNvSpPr>
          <p:nvPr>
            <p:ph type="ctrTitle"/>
          </p:nvPr>
        </p:nvSpPr>
        <p:spPr>
          <a:xfrm>
            <a:off x="681318" y="-92075"/>
            <a:ext cx="9948369" cy="1899912"/>
          </a:xfrm>
        </p:spPr>
        <p:txBody>
          <a:bodyPr vert="horz" lIns="91440" tIns="45720" rIns="91440" bIns="45720" rtlCol="0" anchor="ctr">
            <a:normAutofit/>
          </a:bodyPr>
          <a:lstStyle/>
          <a:p>
            <a:pPr algn="l"/>
            <a:r>
              <a:rPr lang="en-US" sz="3300" u="sng" dirty="0">
                <a:solidFill>
                  <a:schemeClr val="tx2"/>
                </a:solidFill>
              </a:rPr>
              <a:t>Comment et par </a:t>
            </a:r>
            <a:r>
              <a:rPr lang="en-US" sz="3300" u="sng" dirty="0" err="1">
                <a:solidFill>
                  <a:schemeClr val="tx2"/>
                </a:solidFill>
              </a:rPr>
              <a:t>où</a:t>
            </a:r>
            <a:r>
              <a:rPr lang="en-US" sz="3300" u="sng" dirty="0">
                <a:solidFill>
                  <a:schemeClr val="tx2"/>
                </a:solidFill>
              </a:rPr>
              <a:t> </a:t>
            </a:r>
            <a:r>
              <a:rPr lang="en-US" sz="3300" u="sng" dirty="0" err="1">
                <a:solidFill>
                  <a:schemeClr val="tx2"/>
                </a:solidFill>
              </a:rPr>
              <a:t>notre</a:t>
            </a:r>
            <a:r>
              <a:rPr lang="en-US" sz="3300" u="sng" dirty="0">
                <a:solidFill>
                  <a:schemeClr val="tx2"/>
                </a:solidFill>
              </a:rPr>
              <a:t> corps </a:t>
            </a:r>
            <a:r>
              <a:rPr lang="en-US" sz="3300" u="sng" dirty="0" err="1">
                <a:solidFill>
                  <a:schemeClr val="tx2"/>
                </a:solidFill>
              </a:rPr>
              <a:t>est</a:t>
            </a:r>
            <a:r>
              <a:rPr lang="en-US" sz="3300" u="sng" dirty="0">
                <a:solidFill>
                  <a:schemeClr val="tx2"/>
                </a:solidFill>
              </a:rPr>
              <a:t> </a:t>
            </a:r>
            <a:r>
              <a:rPr lang="en-US" sz="3300" u="sng" dirty="0" err="1">
                <a:solidFill>
                  <a:schemeClr val="tx2"/>
                </a:solidFill>
              </a:rPr>
              <a:t>impacté</a:t>
            </a:r>
            <a:r>
              <a:rPr lang="en-US" sz="3300" u="sng" dirty="0">
                <a:solidFill>
                  <a:schemeClr val="tx2"/>
                </a:solidFill>
              </a:rPr>
              <a:t> ?</a:t>
            </a:r>
          </a:p>
        </p:txBody>
      </p:sp>
      <p:sp>
        <p:nvSpPr>
          <p:cNvPr id="14" name="Rectangle 3">
            <a:extLst>
              <a:ext uri="{FF2B5EF4-FFF2-40B4-BE49-F238E27FC236}">
                <a16:creationId xmlns:a16="http://schemas.microsoft.com/office/drawing/2014/main" id="{2A710851-49D9-4818-8065-B8D9E543C166}"/>
              </a:ext>
            </a:extLst>
          </p:cNvPr>
          <p:cNvSpPr>
            <a:spLocks noChangeArrowheads="1"/>
          </p:cNvSpPr>
          <p:nvPr/>
        </p:nvSpPr>
        <p:spPr bwMode="auto">
          <a:xfrm>
            <a:off x="681318" y="1589846"/>
            <a:ext cx="5895716" cy="526773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r>
              <a:rPr lang="en-US" altLang="fr-FR" sz="2000" b="1" u="sng" dirty="0">
                <a:latin typeface="Calibri" panose="020F0502020204030204" pitchFamily="34" charset="0"/>
                <a:cs typeface="Calibri" panose="020F0502020204030204" pitchFamily="34" charset="0"/>
              </a:rPr>
              <a:t>Le toucher :</a:t>
            </a:r>
          </a:p>
          <a:p>
            <a:pPr indent="-228600" eaLnBrk="1" hangingPunct="1">
              <a:lnSpc>
                <a:spcPct val="90000"/>
              </a:lnSpc>
              <a:spcAft>
                <a:spcPts val="600"/>
              </a:spcAft>
              <a:buFont typeface="Arial" panose="020B0604020202020204" pitchFamily="34" charset="0"/>
              <a:buChar char="•"/>
            </a:pPr>
            <a:r>
              <a:rPr lang="en-US" altLang="fr-FR" sz="1600" dirty="0">
                <a:solidFill>
                  <a:srgbClr val="FF0000"/>
                </a:solidFill>
                <a:latin typeface="Calibri" panose="020F0502020204030204" pitchFamily="34" charset="0"/>
                <a:cs typeface="Calibri" panose="020F0502020204030204" pitchFamily="34" charset="0"/>
              </a:rPr>
              <a:t>La </a:t>
            </a:r>
            <a:r>
              <a:rPr lang="en-US" altLang="fr-FR" sz="1600" dirty="0" err="1">
                <a:solidFill>
                  <a:srgbClr val="FF0000"/>
                </a:solidFill>
                <a:latin typeface="Calibri" panose="020F0502020204030204" pitchFamily="34" charset="0"/>
                <a:cs typeface="Calibri" panose="020F0502020204030204" pitchFamily="34" charset="0"/>
              </a:rPr>
              <a:t>peau</a:t>
            </a:r>
            <a:r>
              <a:rPr lang="en-US" altLang="fr-FR" sz="1600" dirty="0">
                <a:solidFill>
                  <a:srgbClr val="FF0000"/>
                </a:solidFill>
                <a:latin typeface="Calibri" panose="020F0502020204030204" pitchFamily="34" charset="0"/>
                <a:cs typeface="Calibri" panose="020F0502020204030204" pitchFamily="34" charset="0"/>
              </a:rPr>
              <a:t>, le plus grand </a:t>
            </a:r>
            <a:r>
              <a:rPr lang="en-US" altLang="fr-FR" sz="1600" dirty="0" err="1">
                <a:solidFill>
                  <a:srgbClr val="FF0000"/>
                </a:solidFill>
                <a:latin typeface="Calibri" panose="020F0502020204030204" pitchFamily="34" charset="0"/>
                <a:cs typeface="Calibri" panose="020F0502020204030204" pitchFamily="34" charset="0"/>
              </a:rPr>
              <a:t>organe</a:t>
            </a:r>
            <a:r>
              <a:rPr lang="en-US" altLang="fr-FR" sz="1600" dirty="0">
                <a:solidFill>
                  <a:srgbClr val="FF0000"/>
                </a:solidFill>
                <a:latin typeface="Calibri" panose="020F0502020204030204" pitchFamily="34" charset="0"/>
                <a:cs typeface="Calibri" panose="020F0502020204030204" pitchFamily="34" charset="0"/>
              </a:rPr>
              <a:t> du corps </a:t>
            </a:r>
            <a:r>
              <a:rPr lang="en-US" altLang="fr-FR" sz="1600" dirty="0" err="1">
                <a:solidFill>
                  <a:srgbClr val="FF0000"/>
                </a:solidFill>
                <a:latin typeface="Calibri" panose="020F0502020204030204" pitchFamily="34" charset="0"/>
                <a:cs typeface="Calibri" panose="020F0502020204030204" pitchFamily="34" charset="0"/>
              </a:rPr>
              <a:t>humain</a:t>
            </a:r>
            <a:r>
              <a:rPr lang="en-US" altLang="fr-FR" sz="1600" dirty="0">
                <a:solidFill>
                  <a:srgbClr val="FF0000"/>
                </a:solidFill>
                <a:latin typeface="Calibri" panose="020F0502020204030204" pitchFamily="34" charset="0"/>
                <a:cs typeface="Calibri" panose="020F0502020204030204" pitchFamily="34" charset="0"/>
              </a:rPr>
              <a:t> </a:t>
            </a:r>
            <a:r>
              <a:rPr lang="en-US" altLang="fr-FR" sz="1600" dirty="0" err="1">
                <a:solidFill>
                  <a:srgbClr val="FF0000"/>
                </a:solidFill>
                <a:latin typeface="Calibri" panose="020F0502020204030204" pitchFamily="34" charset="0"/>
                <a:cs typeface="Calibri" panose="020F0502020204030204" pitchFamily="34" charset="0"/>
              </a:rPr>
              <a:t>est</a:t>
            </a:r>
            <a:r>
              <a:rPr lang="en-US" altLang="fr-FR" sz="1600" dirty="0">
                <a:solidFill>
                  <a:srgbClr val="FF0000"/>
                </a:solidFill>
                <a:latin typeface="Calibri" panose="020F0502020204030204" pitchFamily="34" charset="0"/>
                <a:cs typeface="Calibri" panose="020F0502020204030204" pitchFamily="34" charset="0"/>
              </a:rPr>
              <a:t> en contact permanent avec des </a:t>
            </a:r>
            <a:r>
              <a:rPr lang="en-US" altLang="fr-FR" sz="1600" dirty="0" err="1">
                <a:solidFill>
                  <a:srgbClr val="FF0000"/>
                </a:solidFill>
                <a:latin typeface="Calibri" panose="020F0502020204030204" pitchFamily="34" charset="0"/>
                <a:cs typeface="Calibri" panose="020F0502020204030204" pitchFamily="34" charset="0"/>
              </a:rPr>
              <a:t>polluants</a:t>
            </a:r>
            <a:r>
              <a:rPr lang="en-US" altLang="fr-FR" sz="1600" dirty="0">
                <a:solidFill>
                  <a:srgbClr val="FF0000"/>
                </a:solidFill>
                <a:latin typeface="Calibri" panose="020F0502020204030204" pitchFamily="34" charset="0"/>
                <a:cs typeface="Calibri" panose="020F0502020204030204" pitchFamily="34" charset="0"/>
              </a:rPr>
              <a:t>;</a:t>
            </a:r>
            <a:endParaRPr lang="en-US" altLang="fr-FR" sz="1600" b="1" u="sng" dirty="0">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600" b="1" u="sng" dirty="0">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sz="1600" dirty="0">
                <a:latin typeface="Calibri" panose="020F0502020204030204" pitchFamily="34" charset="0"/>
                <a:cs typeface="Calibri" panose="020F0502020204030204" pitchFamily="34" charset="0"/>
              </a:rPr>
              <a:t>Le </a:t>
            </a:r>
            <a:r>
              <a:rPr lang="en-US" altLang="fr-FR" sz="1600" dirty="0" err="1">
                <a:latin typeface="Calibri" panose="020F0502020204030204" pitchFamily="34" charset="0"/>
                <a:cs typeface="Calibri" panose="020F0502020204030204" pitchFamily="34" charset="0"/>
              </a:rPr>
              <a:t>sens</a:t>
            </a:r>
            <a:r>
              <a:rPr lang="en-US" altLang="fr-FR" sz="1600" dirty="0">
                <a:latin typeface="Calibri" panose="020F0502020204030204" pitchFamily="34" charset="0"/>
                <a:cs typeface="Calibri" panose="020F0502020204030204" pitchFamily="34" charset="0"/>
              </a:rPr>
              <a:t> du toucher fait </a:t>
            </a:r>
            <a:r>
              <a:rPr lang="en-US" altLang="fr-FR" sz="1600" dirty="0" err="1">
                <a:latin typeface="Calibri" panose="020F0502020204030204" pitchFamily="34" charset="0"/>
                <a:cs typeface="Calibri" panose="020F0502020204030204" pitchFamily="34" charset="0"/>
              </a:rPr>
              <a:t>partie</a:t>
            </a:r>
            <a:r>
              <a:rPr lang="en-US" altLang="fr-FR" sz="1600" dirty="0">
                <a:latin typeface="Calibri" panose="020F0502020204030204" pitchFamily="34" charset="0"/>
                <a:cs typeface="Calibri" panose="020F0502020204030204" pitchFamily="34" charset="0"/>
              </a:rPr>
              <a:t> du </a:t>
            </a:r>
            <a:r>
              <a:rPr lang="en-US" altLang="fr-FR" sz="1600" dirty="0" err="1">
                <a:latin typeface="Calibri" panose="020F0502020204030204" pitchFamily="34" charset="0"/>
                <a:cs typeface="Calibri" panose="020F0502020204030204" pitchFamily="34" charset="0"/>
              </a:rPr>
              <a:t>système</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somatosensoriel</a:t>
            </a:r>
            <a:r>
              <a:rPr lang="en-US" altLang="fr-FR" sz="1600" dirty="0">
                <a:latin typeface="Calibri" panose="020F0502020204030204" pitchFamily="34" charset="0"/>
                <a:cs typeface="Calibri" panose="020F0502020204030204" pitchFamily="34" charset="0"/>
              </a:rPr>
              <a:t>, qui </a:t>
            </a:r>
            <a:r>
              <a:rPr lang="en-US" altLang="fr-FR" sz="1600" dirty="0" err="1">
                <a:latin typeface="Calibri" panose="020F0502020204030204" pitchFamily="34" charset="0"/>
                <a:cs typeface="Calibri" panose="020F0502020204030204" pitchFamily="34" charset="0"/>
              </a:rPr>
              <a:t>inclut</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aussi</a:t>
            </a:r>
            <a:r>
              <a:rPr lang="en-US" altLang="fr-FR" sz="1600" dirty="0">
                <a:latin typeface="Calibri" panose="020F0502020204030204" pitchFamily="34" charset="0"/>
                <a:cs typeface="Calibri" panose="020F0502020204030204" pitchFamily="34" charset="0"/>
              </a:rPr>
              <a:t> les sensations de </a:t>
            </a:r>
            <a:r>
              <a:rPr lang="en-US" altLang="fr-FR" sz="1600" dirty="0" err="1">
                <a:latin typeface="Calibri" panose="020F0502020204030204" pitchFamily="34" charset="0"/>
                <a:cs typeface="Calibri" panose="020F0502020204030204" pitchFamily="34" charset="0"/>
              </a:rPr>
              <a:t>douleur</a:t>
            </a:r>
            <a:r>
              <a:rPr lang="en-US" altLang="fr-FR" sz="1600" dirty="0">
                <a:latin typeface="Calibri" panose="020F0502020204030204" pitchFamily="34" charset="0"/>
                <a:cs typeface="Calibri" panose="020F0502020204030204" pitchFamily="34" charset="0"/>
              </a:rPr>
              <a:t>, de </a:t>
            </a:r>
            <a:r>
              <a:rPr lang="en-US" altLang="fr-FR" sz="1600" dirty="0" err="1">
                <a:latin typeface="Calibri" panose="020F0502020204030204" pitchFamily="34" charset="0"/>
                <a:cs typeface="Calibri" panose="020F0502020204030204" pitchFamily="34" charset="0"/>
              </a:rPr>
              <a:t>chatouillement</a:t>
            </a:r>
            <a:r>
              <a:rPr lang="en-US" altLang="fr-FR" sz="1600" dirty="0">
                <a:latin typeface="Calibri" panose="020F0502020204030204" pitchFamily="34" charset="0"/>
                <a:cs typeface="Calibri" panose="020F0502020204030204" pitchFamily="34" charset="0"/>
              </a:rPr>
              <a:t> et de </a:t>
            </a:r>
            <a:r>
              <a:rPr lang="en-US" altLang="fr-FR" sz="1600" dirty="0" err="1">
                <a:latin typeface="Calibri" panose="020F0502020204030204" pitchFamily="34" charset="0"/>
                <a:cs typeface="Calibri" panose="020F0502020204030204" pitchFamily="34" charset="0"/>
              </a:rPr>
              <a:t>démangeaison</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ainsi</a:t>
            </a:r>
            <a:r>
              <a:rPr lang="en-US" altLang="fr-FR" sz="1600" dirty="0">
                <a:latin typeface="Calibri" panose="020F0502020204030204" pitchFamily="34" charset="0"/>
                <a:cs typeface="Calibri" panose="020F0502020204030204" pitchFamily="34" charset="0"/>
              </a:rPr>
              <a:t> que la conscience de la position et du </a:t>
            </a:r>
            <a:r>
              <a:rPr lang="en-US" altLang="fr-FR" sz="1600" dirty="0" err="1">
                <a:latin typeface="Calibri" panose="020F0502020204030204" pitchFamily="34" charset="0"/>
                <a:cs typeface="Calibri" panose="020F0502020204030204" pitchFamily="34" charset="0"/>
              </a:rPr>
              <a:t>mouvement</a:t>
            </a:r>
            <a:r>
              <a:rPr lang="en-US" altLang="fr-FR" sz="1600" dirty="0">
                <a:latin typeface="Calibri" panose="020F0502020204030204" pitchFamily="34" charset="0"/>
                <a:cs typeface="Calibri" panose="020F0502020204030204" pitchFamily="34" charset="0"/>
              </a:rPr>
              <a:t> du corps.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600" dirty="0">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sz="1600" dirty="0">
                <a:latin typeface="Calibri" panose="020F0502020204030204" pitchFamily="34" charset="0"/>
                <a:cs typeface="Calibri" panose="020F0502020204030204" pitchFamily="34" charset="0"/>
              </a:rPr>
              <a:t>Les sensations </a:t>
            </a:r>
            <a:r>
              <a:rPr lang="en-US" altLang="fr-FR" sz="1600" dirty="0" err="1">
                <a:latin typeface="Calibri" panose="020F0502020204030204" pitchFamily="34" charset="0"/>
                <a:cs typeface="Calibri" panose="020F0502020204030204" pitchFamily="34" charset="0"/>
              </a:rPr>
              <a:t>tactiles</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peuvent</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être</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classées</a:t>
            </a:r>
            <a:r>
              <a:rPr lang="en-US" altLang="fr-FR" sz="1600" dirty="0">
                <a:latin typeface="Calibri" panose="020F0502020204030204" pitchFamily="34" charset="0"/>
                <a:cs typeface="Calibri" panose="020F0502020204030204" pitchFamily="34" charset="0"/>
              </a:rPr>
              <a:t> en sous-</a:t>
            </a:r>
            <a:r>
              <a:rPr lang="en-US" altLang="fr-FR" sz="1600" dirty="0" err="1">
                <a:latin typeface="Calibri" panose="020F0502020204030204" pitchFamily="34" charset="0"/>
                <a:cs typeface="Calibri" panose="020F0502020204030204" pitchFamily="34" charset="0"/>
              </a:rPr>
              <a:t>catégories</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telles</a:t>
            </a:r>
            <a:r>
              <a:rPr lang="en-US" altLang="fr-FR" sz="1600" dirty="0">
                <a:latin typeface="Calibri" panose="020F0502020204030204" pitchFamily="34" charset="0"/>
                <a:cs typeface="Calibri" panose="020F0502020204030204" pitchFamily="34" charset="0"/>
              </a:rPr>
              <a:t> que: la </a:t>
            </a:r>
            <a:r>
              <a:rPr lang="en-US" altLang="fr-FR" sz="1600" dirty="0" err="1">
                <a:latin typeface="Calibri" panose="020F0502020204030204" pitchFamily="34" charset="0"/>
                <a:cs typeface="Calibri" panose="020F0502020204030204" pitchFamily="34" charset="0"/>
              </a:rPr>
              <a:t>douleur</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aiguë</a:t>
            </a:r>
            <a:r>
              <a:rPr lang="en-US" altLang="fr-FR" sz="1600" dirty="0">
                <a:latin typeface="Calibri" panose="020F0502020204030204" pitchFamily="34" charset="0"/>
                <a:cs typeface="Calibri" panose="020F0502020204030204" pitchFamily="34" charset="0"/>
              </a:rPr>
              <a:t>, la </a:t>
            </a:r>
            <a:r>
              <a:rPr lang="en-US" altLang="fr-FR" sz="1600" dirty="0" err="1">
                <a:latin typeface="Calibri" panose="020F0502020204030204" pitchFamily="34" charset="0"/>
                <a:cs typeface="Calibri" panose="020F0502020204030204" pitchFamily="34" charset="0"/>
              </a:rPr>
              <a:t>douleur</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douloureuse</a:t>
            </a:r>
            <a:r>
              <a:rPr lang="en-US" altLang="fr-FR" sz="1600" dirty="0">
                <a:latin typeface="Calibri" panose="020F0502020204030204" pitchFamily="34" charset="0"/>
                <a:cs typeface="Calibri" panose="020F0502020204030204" pitchFamily="34" charset="0"/>
              </a:rPr>
              <a:t> et les stimulations </a:t>
            </a:r>
            <a:r>
              <a:rPr lang="en-US" altLang="fr-FR" sz="1600" dirty="0" err="1">
                <a:latin typeface="Calibri" panose="020F0502020204030204" pitchFamily="34" charset="0"/>
                <a:cs typeface="Calibri" panose="020F0502020204030204" pitchFamily="34" charset="0"/>
              </a:rPr>
              <a:t>tactiles</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telles</a:t>
            </a:r>
            <a:r>
              <a:rPr lang="en-US" altLang="fr-FR" sz="1600" dirty="0">
                <a:latin typeface="Calibri" panose="020F0502020204030204" pitchFamily="34" charset="0"/>
                <a:cs typeface="Calibri" panose="020F0502020204030204" pitchFamily="34" charset="0"/>
              </a:rPr>
              <a:t> que la pression et les vibrations;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600" dirty="0">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sz="1600" dirty="0">
                <a:latin typeface="Calibri" panose="020F0502020204030204" pitchFamily="34" charset="0"/>
                <a:cs typeface="Calibri" panose="020F0502020204030204" pitchFamily="34" charset="0"/>
              </a:rPr>
              <a:t>Les </a:t>
            </a:r>
            <a:r>
              <a:rPr lang="en-US" altLang="fr-FR" sz="1600" dirty="0" err="1">
                <a:latin typeface="Calibri" panose="020F0502020204030204" pitchFamily="34" charset="0"/>
                <a:cs typeface="Calibri" panose="020F0502020204030204" pitchFamily="34" charset="0"/>
              </a:rPr>
              <a:t>récepteurs</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sensoriels</a:t>
            </a:r>
            <a:r>
              <a:rPr lang="en-US" altLang="fr-FR" sz="1600" dirty="0">
                <a:latin typeface="Calibri" panose="020F0502020204030204" pitchFamily="34" charset="0"/>
                <a:cs typeface="Calibri" panose="020F0502020204030204" pitchFamily="34" charset="0"/>
              </a:rPr>
              <a:t> dans la </a:t>
            </a:r>
            <a:r>
              <a:rPr lang="en-US" altLang="fr-FR" sz="1600" dirty="0" err="1">
                <a:latin typeface="Calibri" panose="020F0502020204030204" pitchFamily="34" charset="0"/>
                <a:cs typeface="Calibri" panose="020F0502020204030204" pitchFamily="34" charset="0"/>
              </a:rPr>
              <a:t>peau</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sont</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appelés</a:t>
            </a:r>
            <a:r>
              <a:rPr lang="en-US" altLang="fr-FR" sz="1600" dirty="0">
                <a:latin typeface="Calibri" panose="020F0502020204030204" pitchFamily="34" charset="0"/>
                <a:cs typeface="Calibri" panose="020F0502020204030204" pitchFamily="34" charset="0"/>
              </a:rPr>
              <a:t> cellules de Merkel, et </a:t>
            </a:r>
            <a:r>
              <a:rPr lang="en-US" altLang="fr-FR" sz="1600" dirty="0" err="1">
                <a:latin typeface="Calibri" panose="020F0502020204030204" pitchFamily="34" charset="0"/>
                <a:cs typeface="Calibri" panose="020F0502020204030204" pitchFamily="34" charset="0"/>
              </a:rPr>
              <a:t>ils</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résident</a:t>
            </a:r>
            <a:r>
              <a:rPr lang="en-US" altLang="fr-FR" sz="1600" dirty="0">
                <a:latin typeface="Calibri" panose="020F0502020204030204" pitchFamily="34" charset="0"/>
                <a:cs typeface="Calibri" panose="020F0502020204030204" pitchFamily="34" charset="0"/>
              </a:rPr>
              <a:t> à la base de </a:t>
            </a:r>
            <a:r>
              <a:rPr lang="en-US" altLang="fr-FR" sz="1600" dirty="0" err="1">
                <a:latin typeface="Calibri" panose="020F0502020204030204" pitchFamily="34" charset="0"/>
                <a:cs typeface="Calibri" panose="020F0502020204030204" pitchFamily="34" charset="0"/>
              </a:rPr>
              <a:t>l'épiderme</a:t>
            </a:r>
            <a:r>
              <a:rPr lang="en-US" altLang="fr-FR" sz="1600" dirty="0">
                <a:latin typeface="Calibri" panose="020F0502020204030204" pitchFamily="34" charset="0"/>
                <a:cs typeface="Calibri" panose="020F0502020204030204" pitchFamily="34" charset="0"/>
              </a:rPr>
              <a:t> et </a:t>
            </a:r>
            <a:r>
              <a:rPr lang="en-US" altLang="fr-FR" sz="1600" dirty="0" err="1">
                <a:latin typeface="Calibri" panose="020F0502020204030204" pitchFamily="34" charset="0"/>
                <a:cs typeface="Calibri" panose="020F0502020204030204" pitchFamily="34" charset="0"/>
              </a:rPr>
              <a:t>autour</a:t>
            </a:r>
            <a:r>
              <a:rPr lang="en-US" altLang="fr-FR" sz="1600" dirty="0">
                <a:latin typeface="Calibri" panose="020F0502020204030204" pitchFamily="34" charset="0"/>
                <a:cs typeface="Calibri" panose="020F0502020204030204" pitchFamily="34" charset="0"/>
              </a:rPr>
              <a:t> des </a:t>
            </a:r>
            <a:r>
              <a:rPr lang="en-US" altLang="fr-FR" sz="1600" dirty="0" err="1">
                <a:latin typeface="Calibri" panose="020F0502020204030204" pitchFamily="34" charset="0"/>
                <a:cs typeface="Calibri" panose="020F0502020204030204" pitchFamily="34" charset="0"/>
              </a:rPr>
              <a:t>follicules</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pileux</a:t>
            </a:r>
            <a:r>
              <a:rPr lang="en-US" altLang="fr-FR" sz="1600" dirty="0">
                <a:latin typeface="Calibri" panose="020F0502020204030204" pitchFamily="34" charset="0"/>
                <a:cs typeface="Calibri" panose="020F0502020204030204" pitchFamily="34" charset="0"/>
              </a:rPr>
              <a:t>;</a:t>
            </a:r>
          </a:p>
          <a:p>
            <a:pPr marR="0" lvl="0" eaLnBrk="1" fontAlgn="base" hangingPunct="1">
              <a:lnSpc>
                <a:spcPct val="90000"/>
              </a:lnSpc>
              <a:spcBef>
                <a:spcPct val="0"/>
              </a:spcBef>
              <a:spcAft>
                <a:spcPts val="600"/>
              </a:spcAft>
              <a:buClrTx/>
              <a:buSzTx/>
              <a:tabLst/>
            </a:pPr>
            <a:endParaRPr lang="en-US" altLang="fr-FR" sz="1600" dirty="0">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sz="1600" dirty="0">
                <a:latin typeface="Calibri" panose="020F0502020204030204" pitchFamily="34" charset="0"/>
                <a:cs typeface="Calibri" panose="020F0502020204030204" pitchFamily="34" charset="0"/>
              </a:rPr>
              <a:t>La pollution </a:t>
            </a:r>
            <a:r>
              <a:rPr lang="en-US" altLang="fr-FR" sz="1600" dirty="0" err="1">
                <a:latin typeface="Calibri" panose="020F0502020204030204" pitchFamily="34" charset="0"/>
                <a:cs typeface="Calibri" panose="020F0502020204030204" pitchFamily="34" charset="0"/>
              </a:rPr>
              <a:t>accélère</a:t>
            </a:r>
            <a:r>
              <a:rPr lang="en-US" altLang="fr-FR" sz="1600" dirty="0">
                <a:latin typeface="Calibri" panose="020F0502020204030204" pitchFamily="34" charset="0"/>
                <a:cs typeface="Calibri" panose="020F0502020204030204" pitchFamily="34" charset="0"/>
              </a:rPr>
              <a:t> le </a:t>
            </a:r>
            <a:r>
              <a:rPr lang="en-US" altLang="fr-FR" sz="1600" dirty="0" err="1">
                <a:latin typeface="Calibri" panose="020F0502020204030204" pitchFamily="34" charset="0"/>
                <a:cs typeface="Calibri" panose="020F0502020204030204" pitchFamily="34" charset="0"/>
              </a:rPr>
              <a:t>vieillissement</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cutané</a:t>
            </a:r>
            <a:r>
              <a:rPr lang="en-US" altLang="fr-FR" sz="1600" dirty="0">
                <a:latin typeface="Calibri" panose="020F0502020204030204" pitchFamily="34" charset="0"/>
                <a:cs typeface="Calibri" panose="020F0502020204030204" pitchFamily="34" charset="0"/>
              </a:rPr>
              <a:t>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R="0" lvl="0" eaLnBrk="1" fontAlgn="base" hangingPunct="1">
              <a:lnSpc>
                <a:spcPct val="90000"/>
              </a:lnSpc>
              <a:spcBef>
                <a:spcPct val="0"/>
              </a:spcBef>
              <a:spcAft>
                <a:spcPts val="600"/>
              </a:spcAft>
              <a:buClrTx/>
              <a:buSzTx/>
              <a:tabLst/>
            </a:pPr>
            <a:endParaRPr lang="en-US" sz="1200" dirty="0">
              <a:latin typeface="+mn-lt"/>
            </a:endParaRP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L="17145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L="17145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dirty="0">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sz="1200" b="1" dirty="0">
              <a:latin typeface="+mn-lt"/>
            </a:endParaRPr>
          </a:p>
        </p:txBody>
      </p:sp>
      <p:pic>
        <p:nvPicPr>
          <p:cNvPr id="4098" name="Picture 2" descr="Le toucher, un sens qui s'apprend et se réapprend | Psychologies.com">
            <a:extLst>
              <a:ext uri="{FF2B5EF4-FFF2-40B4-BE49-F238E27FC236}">
                <a16:creationId xmlns:a16="http://schemas.microsoft.com/office/drawing/2014/main" id="{6419A894-F9EE-402C-B315-ABB62BD48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610" y="2132690"/>
            <a:ext cx="4961185" cy="259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3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Afficher l’image source">
            <a:extLst>
              <a:ext uri="{FF2B5EF4-FFF2-40B4-BE49-F238E27FC236}">
                <a16:creationId xmlns:a16="http://schemas.microsoft.com/office/drawing/2014/main" id="{E91435F8-754E-46A1-94D4-F15A7B6282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7022208" y="2896898"/>
            <a:ext cx="5169792" cy="3666566"/>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a:extLst>
              <a:ext uri="{FF2B5EF4-FFF2-40B4-BE49-F238E27FC236}">
                <a16:creationId xmlns:a16="http://schemas.microsoft.com/office/drawing/2014/main" id="{70645167-8B1C-4B91-94D0-2BA1512BD59E}"/>
              </a:ext>
            </a:extLst>
          </p:cNvPr>
          <p:cNvSpPr>
            <a:spLocks noGrp="1"/>
          </p:cNvSpPr>
          <p:nvPr>
            <p:ph type="ctrTitle"/>
          </p:nvPr>
        </p:nvSpPr>
        <p:spPr>
          <a:xfrm>
            <a:off x="762000" y="-92075"/>
            <a:ext cx="9867687" cy="1899912"/>
          </a:xfrm>
        </p:spPr>
        <p:txBody>
          <a:bodyPr vert="horz" lIns="91440" tIns="45720" rIns="91440" bIns="45720" rtlCol="0" anchor="ctr">
            <a:normAutofit/>
          </a:bodyPr>
          <a:lstStyle/>
          <a:p>
            <a:pPr algn="l"/>
            <a:r>
              <a:rPr lang="en-US" sz="3300" u="sng" dirty="0">
                <a:solidFill>
                  <a:schemeClr val="tx2"/>
                </a:solidFill>
              </a:rPr>
              <a:t>Comment et par </a:t>
            </a:r>
            <a:r>
              <a:rPr lang="en-US" sz="3300" u="sng" dirty="0" err="1">
                <a:solidFill>
                  <a:schemeClr val="tx2"/>
                </a:solidFill>
              </a:rPr>
              <a:t>où</a:t>
            </a:r>
            <a:r>
              <a:rPr lang="en-US" sz="3300" u="sng" dirty="0">
                <a:solidFill>
                  <a:schemeClr val="tx2"/>
                </a:solidFill>
              </a:rPr>
              <a:t> </a:t>
            </a:r>
            <a:r>
              <a:rPr lang="en-US" sz="3300" u="sng" dirty="0" err="1">
                <a:solidFill>
                  <a:schemeClr val="tx2"/>
                </a:solidFill>
              </a:rPr>
              <a:t>notre</a:t>
            </a:r>
            <a:r>
              <a:rPr lang="en-US" sz="3300" u="sng" dirty="0">
                <a:solidFill>
                  <a:schemeClr val="tx2"/>
                </a:solidFill>
              </a:rPr>
              <a:t> corps </a:t>
            </a:r>
            <a:r>
              <a:rPr lang="en-US" sz="3300" u="sng" dirty="0" err="1">
                <a:solidFill>
                  <a:schemeClr val="tx2"/>
                </a:solidFill>
              </a:rPr>
              <a:t>est</a:t>
            </a:r>
            <a:r>
              <a:rPr lang="en-US" sz="3300" u="sng" dirty="0">
                <a:solidFill>
                  <a:schemeClr val="tx2"/>
                </a:solidFill>
              </a:rPr>
              <a:t> </a:t>
            </a:r>
            <a:r>
              <a:rPr lang="en-US" sz="3300" u="sng" dirty="0" err="1">
                <a:solidFill>
                  <a:schemeClr val="tx2"/>
                </a:solidFill>
              </a:rPr>
              <a:t>impacté</a:t>
            </a:r>
            <a:r>
              <a:rPr lang="en-US" sz="3300" u="sng" dirty="0">
                <a:solidFill>
                  <a:schemeClr val="tx2"/>
                </a:solidFill>
              </a:rPr>
              <a:t> ?</a:t>
            </a:r>
          </a:p>
        </p:txBody>
      </p:sp>
      <p:sp>
        <p:nvSpPr>
          <p:cNvPr id="14" name="Rectangle 3">
            <a:extLst>
              <a:ext uri="{FF2B5EF4-FFF2-40B4-BE49-F238E27FC236}">
                <a16:creationId xmlns:a16="http://schemas.microsoft.com/office/drawing/2014/main" id="{2A710851-49D9-4818-8065-B8D9E543C166}"/>
              </a:ext>
            </a:extLst>
          </p:cNvPr>
          <p:cNvSpPr>
            <a:spLocks noChangeArrowheads="1"/>
          </p:cNvSpPr>
          <p:nvPr/>
        </p:nvSpPr>
        <p:spPr bwMode="auto">
          <a:xfrm>
            <a:off x="915222" y="1687117"/>
            <a:ext cx="6731674" cy="288488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dirty="0">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lang="en-US" altLang="fr-FR" u="sng" dirty="0">
              <a:latin typeface="Calibri" panose="020F0502020204030204" pitchFamily="34" charset="0"/>
              <a:cs typeface="Calibri" panose="020F0502020204030204" pitchFamily="34" charset="0"/>
            </a:endParaRPr>
          </a:p>
          <a:p>
            <a:pPr marR="0" lvl="0" eaLnBrk="1" fontAlgn="base" hangingPunct="1">
              <a:lnSpc>
                <a:spcPct val="90000"/>
              </a:lnSpc>
              <a:spcBef>
                <a:spcPct val="0"/>
              </a:spcBef>
              <a:spcAft>
                <a:spcPts val="600"/>
              </a:spcAft>
              <a:buClrTx/>
              <a:buSzTx/>
              <a:tabLst/>
            </a:pPr>
            <a:r>
              <a:rPr lang="en-US" altLang="fr-FR" u="sng" dirty="0">
                <a:latin typeface="Calibri" panose="020F0502020204030204" pitchFamily="34" charset="0"/>
                <a:cs typeface="Calibri" panose="020F0502020204030204" pitchFamily="34" charset="0"/>
              </a:rPr>
              <a:t>Le parfait cocktail pour </a:t>
            </a:r>
            <a:r>
              <a:rPr lang="en-US" altLang="fr-FR" u="sng" dirty="0" err="1">
                <a:latin typeface="Calibri" panose="020F0502020204030204" pitchFamily="34" charset="0"/>
                <a:cs typeface="Calibri" panose="020F0502020204030204" pitchFamily="34" charset="0"/>
              </a:rPr>
              <a:t>altérer</a:t>
            </a:r>
            <a:r>
              <a:rPr lang="en-US" altLang="fr-FR" u="sng" dirty="0">
                <a:latin typeface="Calibri" panose="020F0502020204030204" pitchFamily="34" charset="0"/>
                <a:cs typeface="Calibri" panose="020F0502020204030204" pitchFamily="34" charset="0"/>
              </a:rPr>
              <a:t> le merveilleux </a:t>
            </a:r>
            <a:r>
              <a:rPr lang="en-US" altLang="fr-FR" u="sng" dirty="0" err="1">
                <a:latin typeface="Calibri" panose="020F0502020204030204" pitchFamily="34" charset="0"/>
                <a:cs typeface="Calibri" panose="020F0502020204030204" pitchFamily="34" charset="0"/>
              </a:rPr>
              <a:t>organe</a:t>
            </a:r>
            <a:r>
              <a:rPr lang="en-US" altLang="fr-FR" u="sng" dirty="0">
                <a:latin typeface="Calibri" panose="020F0502020204030204" pitchFamily="34" charset="0"/>
                <a:cs typeface="Calibri" panose="020F0502020204030204" pitchFamily="34" charset="0"/>
              </a:rPr>
              <a:t> </a:t>
            </a:r>
            <a:r>
              <a:rPr lang="en-US" altLang="fr-FR" u="sng" dirty="0" err="1">
                <a:latin typeface="Calibri" panose="020F0502020204030204" pitchFamily="34" charset="0"/>
                <a:cs typeface="Calibri" panose="020F0502020204030204" pitchFamily="34" charset="0"/>
              </a:rPr>
              <a:t>qu’est</a:t>
            </a:r>
            <a:r>
              <a:rPr lang="en-US" altLang="fr-FR" u="sng" dirty="0">
                <a:latin typeface="Calibri" panose="020F0502020204030204" pitchFamily="34" charset="0"/>
                <a:cs typeface="Calibri" panose="020F0502020204030204" pitchFamily="34" charset="0"/>
              </a:rPr>
              <a:t> la </a:t>
            </a:r>
            <a:r>
              <a:rPr lang="en-US" altLang="fr-FR" u="sng" dirty="0" err="1">
                <a:latin typeface="Calibri" panose="020F0502020204030204" pitchFamily="34" charset="0"/>
                <a:cs typeface="Calibri" panose="020F0502020204030204" pitchFamily="34" charset="0"/>
              </a:rPr>
              <a:t>peau</a:t>
            </a:r>
            <a:r>
              <a:rPr lang="en-US" altLang="fr-FR" u="sng" dirty="0">
                <a:latin typeface="Calibri" panose="020F0502020204030204" pitchFamily="34" charset="0"/>
                <a:cs typeface="Calibri" panose="020F0502020204030204" pitchFamily="34" charset="0"/>
              </a:rPr>
              <a:t>:</a:t>
            </a:r>
          </a:p>
          <a:p>
            <a:pPr marR="0" lvl="0" eaLnBrk="1" fontAlgn="base" hangingPunct="1">
              <a:lnSpc>
                <a:spcPct val="90000"/>
              </a:lnSpc>
              <a:spcBef>
                <a:spcPct val="0"/>
              </a:spcBef>
              <a:spcAft>
                <a:spcPts val="600"/>
              </a:spcAft>
              <a:buClrTx/>
              <a:buSzTx/>
              <a:tabLst/>
            </a:pPr>
            <a:endParaRPr lang="en-US" altLang="fr-FR" u="sng" dirty="0">
              <a:latin typeface="Calibri" panose="020F0502020204030204" pitchFamily="34" charset="0"/>
              <a:cs typeface="Calibri" panose="020F050202020403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u="sng" dirty="0">
                <a:latin typeface="Calibri" panose="020F0502020204030204" pitchFamily="34" charset="0"/>
                <a:cs typeface="Calibri" panose="020F0502020204030204" pitchFamily="34" charset="0"/>
              </a:rPr>
              <a:t>Soleil +++</a:t>
            </a:r>
          </a:p>
          <a:p>
            <a:pPr marL="17145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dirty="0" err="1">
                <a:latin typeface="Calibri" panose="020F0502020204030204" pitchFamily="34" charset="0"/>
                <a:cs typeface="Calibri" panose="020F0502020204030204" pitchFamily="34" charset="0"/>
              </a:rPr>
              <a:t>Alcool</a:t>
            </a:r>
            <a:endParaRPr lang="en-US" altLang="fr-FR" dirty="0">
              <a:latin typeface="Calibri" panose="020F0502020204030204" pitchFamily="34" charset="0"/>
              <a:cs typeface="Calibri" panose="020F0502020204030204" pitchFamily="34" charset="0"/>
            </a:endParaRPr>
          </a:p>
          <a:p>
            <a:pPr marL="17145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dirty="0" err="1">
                <a:latin typeface="Calibri" panose="020F0502020204030204" pitchFamily="34" charset="0"/>
                <a:cs typeface="Calibri" panose="020F0502020204030204" pitchFamily="34" charset="0"/>
              </a:rPr>
              <a:t>Tabac</a:t>
            </a:r>
            <a:endParaRPr lang="en-US" altLang="fr-FR" dirty="0">
              <a:latin typeface="Calibri" panose="020F0502020204030204" pitchFamily="34" charset="0"/>
              <a:cs typeface="Calibri" panose="020F0502020204030204" pitchFamily="34" charset="0"/>
            </a:endParaRPr>
          </a:p>
          <a:p>
            <a:pPr marL="17145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dirty="0">
                <a:latin typeface="Calibri" panose="020F0502020204030204" pitchFamily="34" charset="0"/>
                <a:cs typeface="Calibri" panose="020F0502020204030204" pitchFamily="34" charset="0"/>
              </a:rPr>
              <a:t>Stress</a:t>
            </a:r>
          </a:p>
          <a:p>
            <a:pPr marL="17145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dirty="0">
                <a:latin typeface="Calibri" panose="020F0502020204030204" pitchFamily="34" charset="0"/>
                <a:cs typeface="Calibri" panose="020F0502020204030204" pitchFamily="34" charset="0"/>
              </a:rPr>
              <a:t>Pollution</a:t>
            </a:r>
          </a:p>
          <a:p>
            <a:pPr marL="17145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fr-FR" dirty="0">
                <a:latin typeface="Calibri" panose="020F0502020204030204" pitchFamily="34" charset="0"/>
                <a:cs typeface="Calibri" panose="020F0502020204030204" pitchFamily="34" charset="0"/>
              </a:rPr>
              <a:t>Alimentation </a:t>
            </a:r>
            <a:r>
              <a:rPr lang="en-US" altLang="fr-FR" dirty="0" err="1">
                <a:latin typeface="Calibri" panose="020F0502020204030204" pitchFamily="34" charset="0"/>
                <a:cs typeface="Calibri" panose="020F0502020204030204" pitchFamily="34" charset="0"/>
              </a:rPr>
              <a:t>transformée</a:t>
            </a:r>
            <a:r>
              <a:rPr lang="en-US" altLang="fr-FR" dirty="0">
                <a:latin typeface="Calibri" panose="020F0502020204030204" pitchFamily="34" charset="0"/>
                <a:cs typeface="Calibri" panose="020F0502020204030204" pitchFamily="34" charset="0"/>
              </a:rPr>
              <a:t> et/</a:t>
            </a:r>
            <a:r>
              <a:rPr lang="en-US" altLang="fr-FR" dirty="0" err="1">
                <a:latin typeface="Calibri" panose="020F0502020204030204" pitchFamily="34" charset="0"/>
                <a:cs typeface="Calibri" panose="020F0502020204030204" pitchFamily="34" charset="0"/>
              </a:rPr>
              <a:t>ou</a:t>
            </a:r>
            <a:r>
              <a:rPr lang="en-US" altLang="fr-FR" dirty="0">
                <a:latin typeface="Calibri" panose="020F0502020204030204" pitchFamily="34" charset="0"/>
                <a:cs typeface="Calibri" panose="020F0502020204030204" pitchFamily="34" charset="0"/>
              </a:rPr>
              <a:t> riche en sucre raffiné</a:t>
            </a:r>
          </a:p>
        </p:txBody>
      </p:sp>
    </p:spTree>
    <p:extLst>
      <p:ext uri="{BB962C8B-B14F-4D97-AF65-F5344CB8AC3E}">
        <p14:creationId xmlns:p14="http://schemas.microsoft.com/office/powerpoint/2010/main" val="26239459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691B1FF2-D397-4E26-A263-36719C0E8B96}"/>
              </a:ext>
            </a:extLst>
          </p:cNvPr>
          <p:cNvSpPr>
            <a:spLocks noChangeArrowheads="1"/>
          </p:cNvSpPr>
          <p:nvPr/>
        </p:nvSpPr>
        <p:spPr bwMode="auto">
          <a:xfrm>
            <a:off x="609883" y="1024588"/>
            <a:ext cx="8894779" cy="6493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hangingPunct="1">
              <a:lnSpc>
                <a:spcPct val="90000"/>
              </a:lnSpc>
              <a:spcAft>
                <a:spcPts val="600"/>
              </a:spcAft>
            </a:pPr>
            <a:r>
              <a:rPr lang="en-US" altLang="fr-FR" sz="3300" u="sng" dirty="0"/>
              <a:t>Petit rappel sur les </a:t>
            </a:r>
            <a:r>
              <a:rPr lang="en-US" altLang="fr-FR" sz="3300" u="sng" dirty="0" err="1"/>
              <a:t>rôles</a:t>
            </a:r>
            <a:r>
              <a:rPr lang="en-US" altLang="fr-FR" sz="3300" u="sng" dirty="0"/>
              <a:t> </a:t>
            </a:r>
            <a:r>
              <a:rPr lang="en-US" altLang="fr-FR" sz="3300" u="sng" dirty="0" err="1"/>
              <a:t>principaux</a:t>
            </a:r>
            <a:r>
              <a:rPr lang="en-US" altLang="fr-FR" sz="3300" u="sng" dirty="0"/>
              <a:t> de la </a:t>
            </a:r>
            <a:r>
              <a:rPr lang="en-US" altLang="fr-FR" sz="3300" u="sng" dirty="0" err="1"/>
              <a:t>peau</a:t>
            </a:r>
            <a:r>
              <a:rPr lang="en-US" altLang="fr-FR" sz="3300" u="sng" dirty="0"/>
              <a:t>:</a:t>
            </a:r>
          </a:p>
        </p:txBody>
      </p:sp>
      <p:sp>
        <p:nvSpPr>
          <p:cNvPr id="12" name="ZoneTexte 11">
            <a:extLst>
              <a:ext uri="{FF2B5EF4-FFF2-40B4-BE49-F238E27FC236}">
                <a16:creationId xmlns:a16="http://schemas.microsoft.com/office/drawing/2014/main" id="{5E035932-E91C-40CB-A7EC-E6563BEBE51D}"/>
              </a:ext>
            </a:extLst>
          </p:cNvPr>
          <p:cNvSpPr txBox="1"/>
          <p:nvPr/>
        </p:nvSpPr>
        <p:spPr>
          <a:xfrm>
            <a:off x="434455" y="2068208"/>
            <a:ext cx="6336254" cy="3699474"/>
          </a:xfrm>
          <a:prstGeom prst="rect">
            <a:avLst/>
          </a:prstGeom>
          <a:noFill/>
        </p:spPr>
        <p:txBody>
          <a:bodyPr wrap="square">
            <a:spAutoFit/>
          </a:bodyPr>
          <a:lstStyle/>
          <a:p>
            <a:pPr indent="-228600" eaLnBrk="1" fontAlgn="base" hangingPunct="1">
              <a:lnSpc>
                <a:spcPct val="90000"/>
              </a:lnSpc>
              <a:spcAft>
                <a:spcPts val="600"/>
              </a:spcAft>
              <a:buFont typeface="Arial" panose="020B0604020202020204" pitchFamily="34" charset="0"/>
              <a:buChar char="•"/>
            </a:pPr>
            <a:endParaRPr lang="en-US" sz="1600" dirty="0">
              <a:latin typeface="+mn-lt"/>
            </a:endParaRPr>
          </a:p>
          <a:p>
            <a:pPr eaLnBrk="1" fontAlgn="base" hangingPunct="1">
              <a:lnSpc>
                <a:spcPct val="90000"/>
              </a:lnSpc>
              <a:spcAft>
                <a:spcPts val="600"/>
              </a:spcAft>
            </a:pPr>
            <a:r>
              <a:rPr lang="en-US" sz="1600" u="sng" dirty="0">
                <a:latin typeface="Calibri" panose="020F0502020204030204" pitchFamily="34" charset="0"/>
                <a:cs typeface="Calibri" panose="020F0502020204030204" pitchFamily="34" charset="0"/>
              </a:rPr>
              <a:t>La </a:t>
            </a:r>
            <a:r>
              <a:rPr lang="en-US" sz="1600" u="sng" dirty="0" err="1">
                <a:latin typeface="Calibri" panose="020F0502020204030204" pitchFamily="34" charset="0"/>
                <a:cs typeface="Calibri" panose="020F0502020204030204" pitchFamily="34" charset="0"/>
              </a:rPr>
              <a:t>peau</a:t>
            </a:r>
            <a:r>
              <a:rPr lang="en-US" sz="1600" u="sng" dirty="0">
                <a:latin typeface="Calibri" panose="020F0502020204030204" pitchFamily="34" charset="0"/>
                <a:cs typeface="Calibri" panose="020F0502020204030204" pitchFamily="34" charset="0"/>
              </a:rPr>
              <a:t> </a:t>
            </a:r>
            <a:r>
              <a:rPr lang="en-US" sz="1600" u="sng" dirty="0" err="1">
                <a:latin typeface="Calibri" panose="020F0502020204030204" pitchFamily="34" charset="0"/>
                <a:cs typeface="Calibri" panose="020F0502020204030204" pitchFamily="34" charset="0"/>
              </a:rPr>
              <a:t>protège</a:t>
            </a:r>
            <a:r>
              <a:rPr lang="en-US" sz="1600" u="sng" dirty="0">
                <a:latin typeface="Calibri" panose="020F0502020204030204" pitchFamily="34" charset="0"/>
                <a:cs typeface="Calibri" panose="020F0502020204030204" pitchFamily="34" charset="0"/>
              </a:rPr>
              <a:t> </a:t>
            </a:r>
            <a:r>
              <a:rPr lang="en-US" sz="1600" u="sng" dirty="0" err="1">
                <a:latin typeface="Calibri" panose="020F0502020204030204" pitchFamily="34" charset="0"/>
                <a:cs typeface="Calibri" panose="020F0502020204030204" pitchFamily="34" charset="0"/>
              </a:rPr>
              <a:t>nos</a:t>
            </a:r>
            <a:r>
              <a:rPr lang="en-US" sz="1600" u="sng" dirty="0">
                <a:latin typeface="Calibri" panose="020F0502020204030204" pitchFamily="34" charset="0"/>
                <a:cs typeface="Calibri" panose="020F0502020204030204" pitchFamily="34" charset="0"/>
              </a:rPr>
              <a:t> </a:t>
            </a:r>
            <a:r>
              <a:rPr lang="en-US" sz="1600" u="sng" dirty="0" err="1">
                <a:latin typeface="Calibri" panose="020F0502020204030204" pitchFamily="34" charset="0"/>
                <a:cs typeface="Calibri" panose="020F0502020204030204" pitchFamily="34" charset="0"/>
              </a:rPr>
              <a:t>tissus</a:t>
            </a:r>
            <a:r>
              <a:rPr lang="en-US" sz="1600" u="sng" dirty="0">
                <a:latin typeface="Calibri" panose="020F0502020204030204" pitchFamily="34" charset="0"/>
                <a:cs typeface="Calibri" panose="020F0502020204030204" pitchFamily="34" charset="0"/>
              </a:rPr>
              <a:t> </a:t>
            </a:r>
            <a:r>
              <a:rPr lang="en-US" sz="1600" u="sng" dirty="0" err="1">
                <a:latin typeface="Calibri" panose="020F0502020204030204" pitchFamily="34" charset="0"/>
                <a:cs typeface="Calibri" panose="020F0502020204030204" pitchFamily="34" charset="0"/>
              </a:rPr>
              <a:t>contre</a:t>
            </a:r>
            <a:r>
              <a:rPr lang="en-US" sz="1600" u="sng" dirty="0">
                <a:latin typeface="Calibri" panose="020F0502020204030204" pitchFamily="34" charset="0"/>
                <a:cs typeface="Calibri" panose="020F0502020204030204" pitchFamily="34" charset="0"/>
              </a:rPr>
              <a:t>:</a:t>
            </a:r>
          </a:p>
          <a:p>
            <a:pPr eaLnBrk="1" fontAlgn="base" hangingPunct="1">
              <a:lnSpc>
                <a:spcPct val="90000"/>
              </a:lnSpc>
              <a:spcAft>
                <a:spcPts val="600"/>
              </a:spcAft>
            </a:pPr>
            <a:endParaRPr lang="en-US" sz="1600" dirty="0">
              <a:latin typeface="Calibri" panose="020F0502020204030204" pitchFamily="34" charset="0"/>
              <a:cs typeface="Calibri" panose="020F0502020204030204" pitchFamily="34" charset="0"/>
            </a:endParaRPr>
          </a:p>
          <a:p>
            <a:pPr eaLnBrk="1" fontAlgn="base" hangingPunct="1">
              <a:lnSpc>
                <a:spcPct val="90000"/>
              </a:lnSpc>
              <a:spcAft>
                <a:spcPts val="600"/>
              </a:spcAft>
            </a:pPr>
            <a:r>
              <a:rPr lang="en-US" sz="1600" dirty="0">
                <a:latin typeface="Calibri" panose="020F0502020204030204" pitchFamily="34" charset="0"/>
                <a:cs typeface="Calibri" panose="020F0502020204030204" pitchFamily="34" charset="0"/>
              </a:rPr>
              <a:t>- les actions </a:t>
            </a:r>
            <a:r>
              <a:rPr lang="en-US" sz="1600" dirty="0" err="1">
                <a:latin typeface="Calibri" panose="020F0502020204030204" pitchFamily="34" charset="0"/>
                <a:cs typeface="Calibri" panose="020F0502020204030204" pitchFamily="34" charset="0"/>
              </a:rPr>
              <a:t>mécaniques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empêche</a:t>
            </a:r>
            <a:r>
              <a:rPr lang="en-US" sz="1600" dirty="0">
                <a:latin typeface="Calibri" panose="020F0502020204030204" pitchFamily="34" charset="0"/>
                <a:cs typeface="Calibri" panose="020F0502020204030204" pitchFamily="34" charset="0"/>
              </a:rPr>
              <a:t> la </a:t>
            </a:r>
            <a:r>
              <a:rPr lang="en-US" sz="1600" dirty="0" err="1">
                <a:latin typeface="Calibri" panose="020F0502020204030204" pitchFamily="34" charset="0"/>
                <a:cs typeface="Calibri" panose="020F0502020204030204" pitchFamily="34" charset="0"/>
              </a:rPr>
              <a:t>pénétration</a:t>
            </a:r>
            <a:r>
              <a:rPr lang="en-US" sz="1600" dirty="0">
                <a:latin typeface="Calibri" panose="020F0502020204030204" pitchFamily="34" charset="0"/>
                <a:cs typeface="Calibri" panose="020F0502020204030204" pitchFamily="34" charset="0"/>
              </a:rPr>
              <a:t> des </a:t>
            </a:r>
            <a:r>
              <a:rPr lang="en-US" sz="1600" dirty="0" err="1">
                <a:latin typeface="Calibri" panose="020F0502020204030204" pitchFamily="34" charset="0"/>
                <a:cs typeface="Calibri" panose="020F0502020204030204" pitchFamily="34" charset="0"/>
              </a:rPr>
              <a:t>objets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piquants</a:t>
            </a:r>
            <a:r>
              <a:rPr lang="en-US" sz="1600" dirty="0">
                <a:latin typeface="Calibri" panose="020F0502020204030204" pitchFamily="34" charset="0"/>
                <a:cs typeface="Calibri" panose="020F0502020204030204" pitchFamily="34" charset="0"/>
              </a:rPr>
              <a:t>)</a:t>
            </a:r>
          </a:p>
          <a:p>
            <a:pPr eaLnBrk="1" fontAlgn="base" hangingPunct="1">
              <a:lnSpc>
                <a:spcPct val="90000"/>
              </a:lnSpc>
              <a:spcAft>
                <a:spcPts val="600"/>
              </a:spcAft>
            </a:pPr>
            <a:r>
              <a:rPr lang="en-US" sz="1600" dirty="0">
                <a:latin typeface="Calibri" panose="020F0502020204030204" pitchFamily="34" charset="0"/>
                <a:cs typeface="Calibri" panose="020F0502020204030204" pitchFamily="34" charset="0"/>
              </a:rPr>
              <a:t>- les </a:t>
            </a:r>
            <a:r>
              <a:rPr lang="en-US" sz="1600" dirty="0" err="1">
                <a:latin typeface="Calibri" panose="020F0502020204030204" pitchFamily="34" charset="0"/>
                <a:cs typeface="Calibri" panose="020F0502020204030204" pitchFamily="34" charset="0"/>
              </a:rPr>
              <a:t>agressions</a:t>
            </a:r>
            <a:r>
              <a:rPr lang="en-US" sz="1600" dirty="0">
                <a:latin typeface="Calibri" panose="020F0502020204030204" pitchFamily="34" charset="0"/>
                <a:cs typeface="Calibri" panose="020F0502020204030204" pitchFamily="34" charset="0"/>
              </a:rPr>
              <a:t> physiques (activation de la sudation et protection des radiations )</a:t>
            </a:r>
          </a:p>
          <a:p>
            <a:pPr eaLnBrk="1" fontAlgn="base" hangingPunct="1">
              <a:lnSpc>
                <a:spcPct val="90000"/>
              </a:lnSpc>
              <a:spcAft>
                <a:spcPts val="600"/>
              </a:spcAft>
            </a:pPr>
            <a:r>
              <a:rPr lang="en-US" sz="1600" dirty="0">
                <a:latin typeface="Calibri" panose="020F0502020204030204" pitchFamily="34" charset="0"/>
                <a:cs typeface="Calibri" panose="020F0502020204030204" pitchFamily="34" charset="0"/>
              </a:rPr>
              <a:t>- les agents </a:t>
            </a:r>
            <a:r>
              <a:rPr lang="en-US" sz="1600" dirty="0" err="1">
                <a:latin typeface="Calibri" panose="020F0502020204030204" pitchFamily="34" charset="0"/>
                <a:cs typeface="Calibri" panose="020F0502020204030204" pitchFamily="34" charset="0"/>
              </a:rPr>
              <a:t>chimiques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toute</a:t>
            </a:r>
            <a:r>
              <a:rPr lang="en-US" sz="1600" dirty="0">
                <a:latin typeface="Calibri" panose="020F0502020204030204" pitchFamily="34" charset="0"/>
                <a:cs typeface="Calibri" panose="020F0502020204030204" pitchFamily="34" charset="0"/>
              </a:rPr>
              <a:t> substance </a:t>
            </a:r>
            <a:r>
              <a:rPr lang="en-US" sz="1600" dirty="0" err="1">
                <a:latin typeface="Calibri" panose="020F0502020204030204" pitchFamily="34" charset="0"/>
                <a:cs typeface="Calibri" panose="020F0502020204030204" pitchFamily="34" charset="0"/>
              </a:rPr>
              <a:t>appliquée</a:t>
            </a:r>
            <a:r>
              <a:rPr lang="en-US" sz="1600" dirty="0">
                <a:latin typeface="Calibri" panose="020F0502020204030204" pitchFamily="34" charset="0"/>
                <a:cs typeface="Calibri" panose="020F0502020204030204" pitchFamily="34" charset="0"/>
              </a:rPr>
              <a:t> sur la </a:t>
            </a:r>
            <a:r>
              <a:rPr lang="en-US" sz="1600" dirty="0" err="1">
                <a:latin typeface="Calibri" panose="020F0502020204030204" pitchFamily="34" charset="0"/>
                <a:cs typeface="Calibri" panose="020F0502020204030204" pitchFamily="34" charset="0"/>
              </a:rPr>
              <a:t>peau</a:t>
            </a:r>
            <a:r>
              <a:rPr lang="en-US" sz="1600" dirty="0">
                <a:latin typeface="Calibri" panose="020F0502020204030204" pitchFamily="34" charset="0"/>
                <a:cs typeface="Calibri" panose="020F0502020204030204" pitchFamily="34" charset="0"/>
              </a:rPr>
              <a:t> passe dans la circulation sanguine )</a:t>
            </a:r>
          </a:p>
          <a:p>
            <a:pPr indent="-228600" eaLnBrk="1" fontAlgn="base" hangingPunct="1">
              <a:lnSpc>
                <a:spcPct val="90000"/>
              </a:lnSpc>
              <a:spcAft>
                <a:spcPts val="600"/>
              </a:spcAf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eaLnBrk="1" fontAlgn="base" hangingPunct="1">
              <a:lnSpc>
                <a:spcPct val="90000"/>
              </a:lnSpc>
              <a:spcAft>
                <a:spcPts val="600"/>
              </a:spcAft>
            </a:pPr>
            <a:r>
              <a:rPr lang="en-US" sz="1600" dirty="0" err="1">
                <a:latin typeface="Calibri" panose="020F0502020204030204" pitchFamily="34" charset="0"/>
                <a:cs typeface="Calibri" panose="020F0502020204030204" pitchFamily="34" charset="0"/>
              </a:rPr>
              <a:t>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s’opposant</a:t>
            </a:r>
            <a:r>
              <a:rPr lang="en-US" sz="1600" dirty="0">
                <a:latin typeface="Calibri" panose="020F0502020204030204" pitchFamily="34" charset="0"/>
                <a:cs typeface="Calibri" panose="020F0502020204030204" pitchFamily="34" charset="0"/>
              </a:rPr>
              <a:t> à la </a:t>
            </a:r>
            <a:r>
              <a:rPr lang="en-US" sz="1600" dirty="0" err="1">
                <a:latin typeface="Calibri" panose="020F0502020204030204" pitchFamily="34" charset="0"/>
                <a:cs typeface="Calibri" panose="020F0502020204030204" pitchFamily="34" charset="0"/>
              </a:rPr>
              <a:t>déperdition</a:t>
            </a:r>
            <a:r>
              <a:rPr lang="en-US" sz="1600" dirty="0">
                <a:latin typeface="Calibri" panose="020F0502020204030204" pitchFamily="34" charset="0"/>
                <a:cs typeface="Calibri" panose="020F0502020204030204" pitchFamily="34" charset="0"/>
              </a:rPr>
              <a:t> de la </a:t>
            </a:r>
            <a:r>
              <a:rPr lang="en-US" sz="1600" dirty="0" err="1">
                <a:latin typeface="Calibri" panose="020F0502020204030204" pitchFamily="34" charset="0"/>
                <a:cs typeface="Calibri" panose="020F0502020204030204" pitchFamily="34" charset="0"/>
              </a:rPr>
              <a:t>chaleur</a:t>
            </a:r>
            <a:r>
              <a:rPr lang="en-US" sz="1600" dirty="0">
                <a:latin typeface="Calibri" panose="020F0502020204030204" pitchFamily="34" charset="0"/>
                <a:cs typeface="Calibri" panose="020F0502020204030204" pitchFamily="34" charset="0"/>
              </a:rPr>
              <a:t> et à </a:t>
            </a:r>
            <a:r>
              <a:rPr lang="en-US" sz="1600" dirty="0" err="1">
                <a:latin typeface="Calibri" panose="020F0502020204030204" pitchFamily="34" charset="0"/>
                <a:cs typeface="Calibri" panose="020F0502020204030204" pitchFamily="34" charset="0"/>
              </a:rPr>
              <a:t>l’évaporation</a:t>
            </a:r>
            <a:r>
              <a:rPr lang="en-US" sz="1600" dirty="0">
                <a:latin typeface="Calibri" panose="020F0502020204030204" pitchFamily="34" charset="0"/>
                <a:cs typeface="Calibri" panose="020F0502020204030204" pitchFamily="34" charset="0"/>
              </a:rPr>
              <a:t> de </a:t>
            </a:r>
            <a:r>
              <a:rPr lang="en-US" sz="1600" dirty="0" err="1">
                <a:latin typeface="Calibri" panose="020F0502020204030204" pitchFamily="34" charset="0"/>
                <a:cs typeface="Calibri" panose="020F0502020204030204" pitchFamily="34" charset="0"/>
              </a:rPr>
              <a:t>l’eau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contenue</a:t>
            </a:r>
            <a:r>
              <a:rPr lang="en-US" sz="1600" dirty="0">
                <a:latin typeface="Calibri" panose="020F0502020204030204" pitchFamily="34" charset="0"/>
                <a:cs typeface="Calibri" panose="020F0502020204030204" pitchFamily="34" charset="0"/>
              </a:rPr>
              <a:t> dans </a:t>
            </a:r>
            <a:r>
              <a:rPr lang="en-US" sz="1600" dirty="0" err="1">
                <a:latin typeface="Calibri" panose="020F0502020204030204" pitchFamily="34" charset="0"/>
                <a:cs typeface="Calibri" panose="020F0502020204030204" pitchFamily="34" charset="0"/>
              </a:rPr>
              <a:t>notre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organisme</a:t>
            </a:r>
            <a:r>
              <a:rPr lang="en-US" sz="1600" dirty="0">
                <a:latin typeface="Calibri" panose="020F0502020204030204" pitchFamily="34" charset="0"/>
                <a:cs typeface="Calibri" panose="020F0502020204030204" pitchFamily="34" charset="0"/>
              </a:rPr>
              <a:t>, la </a:t>
            </a:r>
            <a:r>
              <a:rPr lang="en-US" sz="1600" dirty="0" err="1">
                <a:latin typeface="Calibri" panose="020F0502020204030204" pitchFamily="34" charset="0"/>
                <a:cs typeface="Calibri" panose="020F0502020204030204" pitchFamily="34" charset="0"/>
              </a:rPr>
              <a:t>peau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joue</a:t>
            </a:r>
            <a:r>
              <a:rPr lang="en-US" sz="1600" dirty="0">
                <a:latin typeface="Calibri" panose="020F0502020204030204" pitchFamily="34" charset="0"/>
                <a:cs typeface="Calibri" panose="020F0502020204030204" pitchFamily="34" charset="0"/>
              </a:rPr>
              <a:t> un </a:t>
            </a:r>
            <a:r>
              <a:rPr lang="en-US" sz="1600" dirty="0" err="1">
                <a:latin typeface="Calibri" panose="020F0502020204030204" pitchFamily="34" charset="0"/>
                <a:cs typeface="Calibri" panose="020F0502020204030204" pitchFamily="34" charset="0"/>
              </a:rPr>
              <a:t>rôle</a:t>
            </a:r>
            <a:r>
              <a:rPr lang="en-US" sz="1600" dirty="0">
                <a:latin typeface="Calibri" panose="020F0502020204030204" pitchFamily="34" charset="0"/>
                <a:cs typeface="Calibri" panose="020F0502020204030204" pitchFamily="34" charset="0"/>
              </a:rPr>
              <a:t> de </a:t>
            </a:r>
            <a:r>
              <a:rPr lang="en-US" sz="1600" dirty="0" err="1">
                <a:latin typeface="Calibri" panose="020F0502020204030204" pitchFamily="34" charset="0"/>
                <a:cs typeface="Calibri" panose="020F0502020204030204" pitchFamily="34" charset="0"/>
              </a:rPr>
              <a:t>régulateur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thermique</a:t>
            </a:r>
            <a:r>
              <a:rPr lang="en-US" sz="1600" dirty="0">
                <a:latin typeface="Calibri" panose="020F0502020204030204" pitchFamily="34" charset="0"/>
                <a:cs typeface="Calibri" panose="020F0502020204030204" pitchFamily="34" charset="0"/>
              </a:rPr>
              <a:t>.</a:t>
            </a:r>
          </a:p>
          <a:p>
            <a:pPr indent="-228600" eaLnBrk="1" fontAlgn="base" hangingPunct="1">
              <a:lnSpc>
                <a:spcPct val="90000"/>
              </a:lnSpc>
              <a:spcAft>
                <a:spcPts val="600"/>
              </a:spcAft>
              <a:buFont typeface="Arial" panose="020B0604020202020204" pitchFamily="34" charset="0"/>
              <a:buChar char="•"/>
            </a:pPr>
            <a:endParaRPr lang="en-US" sz="2400" dirty="0">
              <a:latin typeface="+mn-lt"/>
            </a:endParaRPr>
          </a:p>
        </p:txBody>
      </p:sp>
      <p:pic>
        <p:nvPicPr>
          <p:cNvPr id="5" name="Image 4" descr="Une image contenant eau, personne, extérieur, chapeau&#10;&#10;Description générée automatiquement">
            <a:extLst>
              <a:ext uri="{FF2B5EF4-FFF2-40B4-BE49-F238E27FC236}">
                <a16:creationId xmlns:a16="http://schemas.microsoft.com/office/drawing/2014/main" id="{1B24265E-4615-4B5F-9FE9-1CEE02F9DE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30684" y="2471088"/>
            <a:ext cx="4947955" cy="2893714"/>
          </a:xfrm>
          <a:prstGeom prst="rect">
            <a:avLst/>
          </a:prstGeom>
        </p:spPr>
      </p:pic>
    </p:spTree>
    <p:extLst>
      <p:ext uri="{BB962C8B-B14F-4D97-AF65-F5344CB8AC3E}">
        <p14:creationId xmlns:p14="http://schemas.microsoft.com/office/powerpoint/2010/main" val="2998520812"/>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3246</TotalTime>
  <Words>2555</Words>
  <Application>Microsoft Office PowerPoint</Application>
  <PresentationFormat>Grand écran</PresentationFormat>
  <Paragraphs>288</Paragraphs>
  <Slides>22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Freestyle Script</vt:lpstr>
      <vt:lpstr>Symbol</vt:lpstr>
      <vt:lpstr>Trebuchet MS</vt:lpstr>
      <vt:lpstr>Wingdings 3</vt:lpstr>
      <vt:lpstr>Facette</vt:lpstr>
      <vt:lpstr>  L’ ENVIRONNEMENT TOXIQUE </vt:lpstr>
      <vt:lpstr>L’importance de l’environnement en naturopathie</vt:lpstr>
      <vt:lpstr>Comment et par où notre corps est impacté ?</vt:lpstr>
      <vt:lpstr>Comment et par où notre corps est impacté ?</vt:lpstr>
      <vt:lpstr>Comment et par où notre corps est impacté ?</vt:lpstr>
      <vt:lpstr>Comment et par où notre corps est impacté ?</vt:lpstr>
      <vt:lpstr>Comment et par où notre corps est impacté ?</vt:lpstr>
      <vt:lpstr>Comment et par où notre corps est impacté ?</vt:lpstr>
      <vt:lpstr>Présentation PowerPoint</vt:lpstr>
      <vt:lpstr>Présentation PowerPoint</vt:lpstr>
      <vt:lpstr>Les éléments TOXIQUES</vt:lpstr>
      <vt:lpstr>Les réponses naturopathiques</vt:lpstr>
      <vt:lpstr>Les réponses naturopathiques</vt:lpstr>
      <vt:lpstr>Les réponses naturopathiques</vt:lpstr>
      <vt:lpstr>Présentation PowerPoint</vt:lpstr>
      <vt:lpstr>Présentation PowerPoint</vt:lpstr>
      <vt:lpstr>Présentation PowerPoint</vt:lpstr>
      <vt:lpstr>EXEMPLES LES PLUS COURANTS</vt:lpstr>
      <vt:lpstr>LES SOLUTIONS A LA MAISON</vt:lpstr>
      <vt:lpstr>LES ESPACES A VIVRE</vt:lpstr>
      <vt:lpstr>LES ESPACES A VIVRE</vt:lpstr>
      <vt:lpstr>LES ESPACES A VIVRE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ARDEVIE  _ L’ENVIRONNEMENT</dc:title>
  <dc:creator>Sam Julie</dc:creator>
  <cp:lastModifiedBy>sandra clausse</cp:lastModifiedBy>
  <cp:revision>7</cp:revision>
  <cp:lastPrinted>2022-02-17T11:50:14Z</cp:lastPrinted>
  <dcterms:created xsi:type="dcterms:W3CDTF">2021-09-21T08:54:54Z</dcterms:created>
  <dcterms:modified xsi:type="dcterms:W3CDTF">2022-02-17T17:02:16Z</dcterms:modified>
</cp:coreProperties>
</file>